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2"/>
  </p:notesMasterIdLst>
  <p:sldIdLst>
    <p:sldId id="263" r:id="rId3"/>
    <p:sldId id="279" r:id="rId4"/>
    <p:sldId id="278" r:id="rId5"/>
    <p:sldId id="270" r:id="rId6"/>
    <p:sldId id="269" r:id="rId7"/>
    <p:sldId id="272" r:id="rId8"/>
    <p:sldId id="271" r:id="rId9"/>
    <p:sldId id="284" r:id="rId10"/>
    <p:sldId id="283"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7" autoAdjust="0"/>
    <p:restoredTop sz="94660"/>
  </p:normalViewPr>
  <p:slideViewPr>
    <p:cSldViewPr snapToGrid="0">
      <p:cViewPr varScale="1">
        <p:scale>
          <a:sx n="111" d="100"/>
          <a:sy n="111" d="100"/>
        </p:scale>
        <p:origin x="144" y="168"/>
      </p:cViewPr>
      <p:guideLst/>
    </p:cSldViewPr>
  </p:slideViewPr>
  <p:notesTextViewPr>
    <p:cViewPr>
      <p:scale>
        <a:sx n="1" d="1"/>
        <a:sy n="1" d="1"/>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5276AE7-3968-4071-9492-F6096A433111}" type="datetimeFigureOut">
              <a:rPr lang="en-ZA" smtClean="0"/>
              <a:t>2018/12/13</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3192330-F9B6-4433-BCC2-02E48452F221}" type="slidenum">
              <a:rPr lang="en-ZA" smtClean="0"/>
              <a:t>‹#›</a:t>
            </a:fld>
            <a:endParaRPr lang="en-ZA"/>
          </a:p>
        </p:txBody>
      </p:sp>
    </p:spTree>
    <p:extLst>
      <p:ext uri="{BB962C8B-B14F-4D97-AF65-F5344CB8AC3E}">
        <p14:creationId xmlns:p14="http://schemas.microsoft.com/office/powerpoint/2010/main" val="227838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pd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pd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1"/>
            <a:ext cx="12192000" cy="6867151"/>
          </a:xfrm>
          <a:prstGeom prst="rect">
            <a:avLst/>
          </a:prstGeom>
        </p:spPr>
      </p:pic>
      <p:sp>
        <p:nvSpPr>
          <p:cNvPr id="2" name="Title 1"/>
          <p:cNvSpPr>
            <a:spLocks noGrp="1"/>
          </p:cNvSpPr>
          <p:nvPr>
            <p:ph type="ctrTitle"/>
          </p:nvPr>
        </p:nvSpPr>
        <p:spPr>
          <a:xfrm>
            <a:off x="708594" y="2743212"/>
            <a:ext cx="11038580" cy="628486"/>
          </a:xfrm>
          <a:prstGeom prst="rect">
            <a:avLst/>
          </a:prstGeom>
          <a:noFill/>
          <a:ln>
            <a:noFill/>
          </a:ln>
        </p:spPr>
        <p:txBody>
          <a:bodyPr lIns="180000" anchor="b" anchorCtr="0">
            <a:noAutofit/>
          </a:bodyPr>
          <a:lstStyle>
            <a:lvl1pPr algn="l">
              <a:defRPr sz="2800" b="1" i="0" cap="all">
                <a:ln>
                  <a:noFill/>
                </a:ln>
                <a:solidFill>
                  <a:srgbClr val="FFD43E"/>
                </a:solidFill>
                <a:latin typeface="Calibri"/>
                <a:cs typeface="Calibri"/>
              </a:defRPr>
            </a:lvl1pPr>
          </a:lstStyle>
          <a:p>
            <a:r>
              <a:rPr lang="en-US" dirty="0"/>
              <a:t>Click to edit Master title style</a:t>
            </a:r>
          </a:p>
        </p:txBody>
      </p:sp>
      <p:sp>
        <p:nvSpPr>
          <p:cNvPr id="3" name="Subtitle 2"/>
          <p:cNvSpPr>
            <a:spLocks noGrp="1"/>
          </p:cNvSpPr>
          <p:nvPr>
            <p:ph type="subTitle" idx="1" hasCustomPrompt="1"/>
          </p:nvPr>
        </p:nvSpPr>
        <p:spPr>
          <a:xfrm>
            <a:off x="708594" y="3378049"/>
            <a:ext cx="11038580" cy="558963"/>
          </a:xfrm>
          <a:noFill/>
          <a:ln>
            <a:noFill/>
          </a:ln>
        </p:spPr>
        <p:txBody>
          <a:bodyPr lIns="180000" anchor="t" anchorCtr="0">
            <a:noAutofit/>
          </a:bodyPr>
          <a:lstStyle>
            <a:lvl1pPr marL="0" indent="0" algn="l">
              <a:buNone/>
              <a:defRPr sz="1600">
                <a:ln>
                  <a:noFill/>
                </a:ln>
                <a:solidFill>
                  <a:srgbClr val="8FD1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9157049" y="300568"/>
            <a:ext cx="2396694" cy="1993900"/>
          </a:xfrm>
          <a:prstGeom prst="rect">
            <a:avLst/>
          </a:prstGeom>
        </p:spPr>
      </p:pic>
    </p:spTree>
    <p:extLst>
      <p:ext uri="{BB962C8B-B14F-4D97-AF65-F5344CB8AC3E}">
        <p14:creationId xmlns:p14="http://schemas.microsoft.com/office/powerpoint/2010/main" val="365607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7637063" y="1690708"/>
            <a:ext cx="4231173" cy="4391025"/>
          </a:xfrm>
          <a:solidFill>
            <a:schemeClr val="bg1">
              <a:lumMod val="95000"/>
            </a:schemeClr>
          </a:solidFill>
        </p:spPr>
        <p:txBody>
          <a:bodyPr tIns="1538452" anchor="t" anchorCtr="0"/>
          <a:lstStyle>
            <a:lvl1pPr algn="ctr">
              <a:defRPr b="0"/>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3919" y="1690708"/>
            <a:ext cx="7148088" cy="4391025"/>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59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6206400" y="1692019"/>
            <a:ext cx="5661326" cy="4392000"/>
          </a:xfrm>
          <a:solidFill>
            <a:schemeClr val="bg1">
              <a:lumMod val="95000"/>
            </a:schemeClr>
          </a:solidFill>
        </p:spPr>
        <p:txBody>
          <a:bodyPr vert="horz" lIns="0" tIns="1538452" rIns="0" bIns="0" rtlCol="0" anchor="t" anchorCtr="0">
            <a:noAutofit/>
          </a:bodyPr>
          <a:lstStyle>
            <a:lvl1pPr marL="0" indent="0" algn="ctr" defTabSz="1084813" rtl="0" eaLnBrk="1" latinLnBrk="0" hangingPunct="1">
              <a:spcBef>
                <a:spcPts val="1927"/>
              </a:spcBef>
              <a:buClr>
                <a:schemeClr val="accent1"/>
              </a:buClr>
              <a:buSzPct val="80000"/>
              <a:buFontTx/>
              <a:buNone/>
              <a:defRPr lang="de-DE" sz="2098"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3915" y="1692019"/>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314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705738" y="1692019"/>
            <a:ext cx="7162522" cy="4392000"/>
          </a:xfrm>
          <a:solidFill>
            <a:schemeClr val="bg1">
              <a:lumMod val="95000"/>
            </a:schemeClr>
          </a:solidFill>
        </p:spPr>
        <p:txBody>
          <a:bodyPr vert="horz" lIns="0" tIns="1538452" rIns="0" bIns="0" rtlCol="0" anchor="t" anchorCtr="0">
            <a:noAutofit/>
          </a:bodyPr>
          <a:lstStyle>
            <a:lvl1pPr marL="0" indent="0" algn="ctr" defTabSz="1084813" rtl="0" eaLnBrk="1" latinLnBrk="0" hangingPunct="1">
              <a:spcBef>
                <a:spcPts val="1927"/>
              </a:spcBef>
              <a:buClr>
                <a:schemeClr val="accent1"/>
              </a:buClr>
              <a:buSzPct val="80000"/>
              <a:buFontTx/>
              <a:buNone/>
              <a:defRPr lang="de-DE" sz="2098"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3916" y="1692019"/>
            <a:ext cx="4223088"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360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5" y="1690688"/>
            <a:ext cx="5661326"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6206400" y="1690688"/>
            <a:ext cx="5661326"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3915" y="3573511"/>
            <a:ext cx="5661326" cy="2508223"/>
          </a:xfrm>
          <a:solidFill>
            <a:schemeClr val="bg1">
              <a:lumMod val="95000"/>
            </a:schemeClr>
          </a:solidFill>
        </p:spPr>
        <p:txBody>
          <a:bodyPr tIns="598290" anchor="t" anchorCtr="0"/>
          <a:lstStyle>
            <a:lvl1pPr algn="ctr">
              <a:defRPr b="0"/>
            </a:lvl1pPr>
          </a:lstStyle>
          <a:p>
            <a:r>
              <a:rPr lang="en-US"/>
              <a:t>Click icon to add picture</a:t>
            </a:r>
            <a:endParaRPr lang="en-US" dirty="0"/>
          </a:p>
        </p:txBody>
      </p:sp>
      <p:sp>
        <p:nvSpPr>
          <p:cNvPr id="11" name="Picture Placeholder 4"/>
          <p:cNvSpPr>
            <a:spLocks noGrp="1"/>
          </p:cNvSpPr>
          <p:nvPr>
            <p:ph type="pic" sz="quarter" idx="16"/>
          </p:nvPr>
        </p:nvSpPr>
        <p:spPr bwMode="gray">
          <a:xfrm>
            <a:off x="6206400" y="3573511"/>
            <a:ext cx="5661326" cy="2508223"/>
          </a:xfrm>
          <a:solidFill>
            <a:schemeClr val="bg1">
              <a:lumMod val="95000"/>
            </a:schemeClr>
          </a:solidFill>
        </p:spPr>
        <p:txBody>
          <a:bodyPr tIns="598290" anchor="t" anchorCtr="0"/>
          <a:lstStyle>
            <a:lvl1pPr algn="ctr">
              <a:defRPr b="0"/>
            </a:lvl1pPr>
          </a:lstStyle>
          <a:p>
            <a:r>
              <a:rPr lang="en-US"/>
              <a:t>Click icon to add picture</a:t>
            </a:r>
            <a:endParaRPr lang="en-US" dirty="0"/>
          </a:p>
        </p:txBody>
      </p:sp>
    </p:spTree>
    <p:extLst>
      <p:ext uri="{BB962C8B-B14F-4D97-AF65-F5344CB8AC3E}">
        <p14:creationId xmlns:p14="http://schemas.microsoft.com/office/powerpoint/2010/main" val="115820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7" name="Content Placeholder 2"/>
          <p:cNvSpPr>
            <a:spLocks noGrp="1"/>
          </p:cNvSpPr>
          <p:nvPr>
            <p:ph idx="1" hasCustomPrompt="1"/>
          </p:nvPr>
        </p:nvSpPr>
        <p:spPr>
          <a:xfrm>
            <a:off x="323917" y="1692017"/>
            <a:ext cx="11542194" cy="4392000"/>
          </a:xfrm>
        </p:spPr>
        <p:txBody>
          <a:bodyPr tIns="0"/>
          <a:lstStyle>
            <a:lvl1pPr algn="l">
              <a:defRPr b="0"/>
            </a:lvl1pPr>
          </a:lstStyle>
          <a:p>
            <a:pPr lvl="0"/>
            <a:r>
              <a:rPr lang="en-US" dirty="0"/>
              <a:t>Click to add content</a:t>
            </a:r>
          </a:p>
        </p:txBody>
      </p:sp>
    </p:spTree>
    <p:extLst>
      <p:ext uri="{BB962C8B-B14F-4D97-AF65-F5344CB8AC3E}">
        <p14:creationId xmlns:p14="http://schemas.microsoft.com/office/powerpoint/2010/main" val="833270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11708007" y="6636202"/>
            <a:ext cx="157053" cy="153852"/>
          </a:xfrm>
          <a:prstGeom prst="rect">
            <a:avLst/>
          </a:prstGeom>
          <a:noFill/>
        </p:spPr>
        <p:txBody>
          <a:bodyPr wrap="none" lIns="0" tIns="0" rIns="0" bIns="0" rtlCol="0">
            <a:spAutoFit/>
          </a:bodyPr>
          <a:lstStyle/>
          <a:p>
            <a:pPr marL="111123" indent="-111123" algn="r" defTabSz="1084813">
              <a:buClr>
                <a:srgbClr val="666666"/>
              </a:buClr>
              <a:buFont typeface="Arial" pitchFamily="34" charset="0"/>
              <a:buNone/>
            </a:pPr>
            <a:fld id="{0BDC132A-5C91-4078-9777-31DA19A62E0A}" type="slidenum">
              <a:rPr lang="en-US" sz="1000">
                <a:solidFill>
                  <a:srgbClr val="000000"/>
                </a:solidFill>
              </a:rPr>
              <a:pPr marL="111123" indent="-111123" algn="r" defTabSz="1084813">
                <a:buClr>
                  <a:srgbClr val="666666"/>
                </a:buClr>
                <a:buFont typeface="Arial" pitchFamily="34" charset="0"/>
                <a:buNone/>
              </a:pPr>
              <a:t>‹#›</a:t>
            </a:fld>
            <a:endParaRPr lang="en-US" sz="1000" dirty="0">
              <a:solidFill>
                <a:srgbClr val="000000"/>
              </a:solidFill>
            </a:endParaRPr>
          </a:p>
        </p:txBody>
      </p:sp>
    </p:spTree>
    <p:extLst>
      <p:ext uri="{BB962C8B-B14F-4D97-AF65-F5344CB8AC3E}">
        <p14:creationId xmlns:p14="http://schemas.microsoft.com/office/powerpoint/2010/main" val="975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333F"/>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rgbClr val="1D333F"/>
              </a:solidFill>
            </a:endParaRPr>
          </a:p>
        </p:txBody>
      </p:sp>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9185682" y="6002864"/>
            <a:ext cx="2433189" cy="628194"/>
          </a:xfrm>
          <a:prstGeom prst="rect">
            <a:avLst/>
          </a:prstGeom>
        </p:spPr>
      </p:pic>
      <p:sp>
        <p:nvSpPr>
          <p:cNvPr id="2" name="Title 1"/>
          <p:cNvSpPr>
            <a:spLocks noGrp="1"/>
          </p:cNvSpPr>
          <p:nvPr>
            <p:ph type="title" hasCustomPrompt="1"/>
          </p:nvPr>
        </p:nvSpPr>
        <p:spPr>
          <a:xfrm>
            <a:off x="739857" y="2123550"/>
            <a:ext cx="11007318" cy="1195387"/>
          </a:xfrm>
          <a:prstGeom prst="rect">
            <a:avLst/>
          </a:prstGeom>
        </p:spPr>
        <p:txBody>
          <a:bodyPr lIns="108000" anchor="b" anchorCtr="0">
            <a:noAutofit/>
          </a:bodyPr>
          <a:lstStyle>
            <a:lvl1pPr algn="l">
              <a:lnSpc>
                <a:spcPts val="2200"/>
              </a:lnSpc>
              <a:defRPr sz="2800" b="1" cap="none">
                <a:solidFill>
                  <a:srgbClr val="8FD1CC"/>
                </a:solidFill>
              </a:defRPr>
            </a:lvl1pPr>
          </a:lstStyle>
          <a:p>
            <a:r>
              <a:rPr lang="en-US" dirty="0"/>
              <a:t>CLICK TO EDIT MASTER TITLE STYLE</a:t>
            </a:r>
          </a:p>
        </p:txBody>
      </p:sp>
      <p:sp>
        <p:nvSpPr>
          <p:cNvPr id="3" name="Text Placeholder 2"/>
          <p:cNvSpPr>
            <a:spLocks noGrp="1"/>
          </p:cNvSpPr>
          <p:nvPr>
            <p:ph type="body" idx="1" hasCustomPrompt="1"/>
          </p:nvPr>
        </p:nvSpPr>
        <p:spPr>
          <a:xfrm>
            <a:off x="739857" y="3332667"/>
            <a:ext cx="11007318" cy="595870"/>
          </a:xfrm>
        </p:spPr>
        <p:txBody>
          <a:bodyPr anchor="t" anchorCtr="0">
            <a:noAutofit/>
          </a:bodyPr>
          <a:lstStyle>
            <a:lvl1pPr marL="0" indent="0">
              <a:buNone/>
              <a:defRPr sz="1600">
                <a:solidFill>
                  <a:srgbClr val="FFD43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7380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761" y="1608668"/>
            <a:ext cx="11285414" cy="3982078"/>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1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1339" y="1617133"/>
            <a:ext cx="5602978" cy="401274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9784" y="1617133"/>
            <a:ext cx="5550876" cy="401274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12192000" cy="3708400"/>
          </a:xfrm>
          <a:prstGeom prst="rect">
            <a:avLst/>
          </a:prstGeom>
          <a:solidFill>
            <a:srgbClr val="8FD1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ctrTitle" hasCustomPrompt="1"/>
          </p:nvPr>
        </p:nvSpPr>
        <p:spPr>
          <a:xfrm>
            <a:off x="562708" y="2760144"/>
            <a:ext cx="11038580" cy="628486"/>
          </a:xfrm>
          <a:prstGeom prst="rect">
            <a:avLst/>
          </a:prstGeom>
          <a:noFill/>
          <a:ln>
            <a:noFill/>
          </a:ln>
        </p:spPr>
        <p:txBody>
          <a:bodyPr lIns="180000" anchor="b" anchorCtr="0">
            <a:noAutofit/>
          </a:bodyPr>
          <a:lstStyle>
            <a:lvl1pPr algn="l">
              <a:defRPr sz="4700" b="1" i="0" cap="all">
                <a:ln>
                  <a:noFill/>
                </a:ln>
                <a:solidFill>
                  <a:srgbClr val="1D333F"/>
                </a:solidFill>
                <a:latin typeface="Calibri"/>
                <a:cs typeface="Calibri"/>
              </a:defRPr>
            </a:lvl1pPr>
          </a:lstStyle>
          <a:p>
            <a:r>
              <a:rPr lang="en-US" dirty="0"/>
              <a:t>THANK YOU</a:t>
            </a:r>
          </a:p>
        </p:txBody>
      </p:sp>
      <p:sp>
        <p:nvSpPr>
          <p:cNvPr id="11" name="TextBox 10"/>
          <p:cNvSpPr txBox="1"/>
          <p:nvPr userDrawn="1"/>
        </p:nvSpPr>
        <p:spPr>
          <a:xfrm>
            <a:off x="677338" y="3979343"/>
            <a:ext cx="4074420" cy="2323713"/>
          </a:xfrm>
          <a:prstGeom prst="rect">
            <a:avLst/>
          </a:prstGeom>
          <a:noFill/>
        </p:spPr>
        <p:txBody>
          <a:bodyPr wrap="square" rtlCol="0">
            <a:spAutoFit/>
          </a:bodyPr>
          <a:lstStyle/>
          <a:p>
            <a:r>
              <a:rPr lang="en-US" sz="1000" b="1" dirty="0">
                <a:solidFill>
                  <a:srgbClr val="1D333F"/>
                </a:solidFill>
              </a:rPr>
              <a:t>Tel	</a:t>
            </a:r>
            <a:r>
              <a:rPr lang="en-US" sz="1000" dirty="0">
                <a:solidFill>
                  <a:srgbClr val="1D333F"/>
                </a:solidFill>
              </a:rPr>
              <a:t>+27 (0)11 575 4906</a:t>
            </a:r>
          </a:p>
          <a:p>
            <a:pPr>
              <a:defRPr/>
            </a:pPr>
            <a:r>
              <a:rPr lang="en-US" sz="1000" b="1" dirty="0">
                <a:solidFill>
                  <a:srgbClr val="1D333F"/>
                </a:solidFill>
              </a:rPr>
              <a:t>Fax	</a:t>
            </a:r>
            <a:r>
              <a:rPr lang="en-US" sz="1000" dirty="0">
                <a:solidFill>
                  <a:srgbClr val="1D333F"/>
                </a:solidFill>
              </a:rPr>
              <a:t>+27 (0)86 552 1091</a:t>
            </a:r>
          </a:p>
          <a:p>
            <a:r>
              <a:rPr lang="en-US" sz="1000" b="1" dirty="0">
                <a:solidFill>
                  <a:srgbClr val="1D333F"/>
                </a:solidFill>
              </a:rPr>
              <a:t>Email	</a:t>
            </a:r>
            <a:r>
              <a:rPr lang="en-US" sz="1000" dirty="0">
                <a:solidFill>
                  <a:srgbClr val="1D333F"/>
                </a:solidFill>
              </a:rPr>
              <a:t>info@litech.co.za</a:t>
            </a:r>
          </a:p>
          <a:p>
            <a:r>
              <a:rPr lang="en-US" sz="1000" b="1" dirty="0">
                <a:solidFill>
                  <a:srgbClr val="1D333F"/>
                </a:solidFill>
              </a:rPr>
              <a:t>Web	</a:t>
            </a:r>
            <a:r>
              <a:rPr lang="en-US" sz="1000" dirty="0">
                <a:solidFill>
                  <a:srgbClr val="1D333F"/>
                </a:solidFill>
              </a:rPr>
              <a:t>www.litech.co.za</a:t>
            </a:r>
          </a:p>
          <a:p>
            <a:endParaRPr lang="en-US" sz="1100" dirty="0">
              <a:solidFill>
                <a:srgbClr val="1D333F"/>
              </a:solidFill>
            </a:endParaRPr>
          </a:p>
          <a:p>
            <a:r>
              <a:rPr lang="en-US" sz="1100" b="1" dirty="0">
                <a:solidFill>
                  <a:srgbClr val="1D333F"/>
                </a:solidFill>
              </a:rPr>
              <a:t>Physical Address</a:t>
            </a:r>
          </a:p>
          <a:p>
            <a:r>
              <a:rPr lang="en-US" sz="1000" dirty="0">
                <a:solidFill>
                  <a:srgbClr val="1D333F"/>
                </a:solidFill>
              </a:rPr>
              <a:t>The </a:t>
            </a:r>
            <a:r>
              <a:rPr lang="en-US" sz="1000" dirty="0" err="1">
                <a:solidFill>
                  <a:srgbClr val="1D333F"/>
                </a:solidFill>
              </a:rPr>
              <a:t>Gabba</a:t>
            </a:r>
            <a:r>
              <a:rPr lang="en-US" sz="1000" dirty="0">
                <a:solidFill>
                  <a:srgbClr val="1D333F"/>
                </a:solidFill>
              </a:rPr>
              <a:t> Building, The Campus</a:t>
            </a:r>
          </a:p>
          <a:p>
            <a:r>
              <a:rPr lang="en-US" sz="1000" dirty="0">
                <a:solidFill>
                  <a:srgbClr val="1D333F"/>
                </a:solidFill>
              </a:rPr>
              <a:t>57 Sloane, </a:t>
            </a:r>
            <a:r>
              <a:rPr lang="en-US" sz="1000" dirty="0" err="1">
                <a:solidFill>
                  <a:srgbClr val="1D333F"/>
                </a:solidFill>
              </a:rPr>
              <a:t>Bryanston</a:t>
            </a:r>
            <a:r>
              <a:rPr lang="en-US" sz="1000" dirty="0">
                <a:solidFill>
                  <a:srgbClr val="1D333F"/>
                </a:solidFill>
              </a:rPr>
              <a:t>, 2191</a:t>
            </a:r>
          </a:p>
          <a:p>
            <a:endParaRPr lang="en-US" sz="1000" dirty="0">
              <a:solidFill>
                <a:srgbClr val="1D333F"/>
              </a:solidFill>
            </a:endParaRPr>
          </a:p>
          <a:p>
            <a:r>
              <a:rPr lang="en-US" sz="1100" b="1" dirty="0">
                <a:solidFill>
                  <a:srgbClr val="1D333F"/>
                </a:solidFill>
              </a:rPr>
              <a:t>Postal Address</a:t>
            </a:r>
          </a:p>
          <a:p>
            <a:r>
              <a:rPr lang="en-US" sz="1000" dirty="0" err="1">
                <a:solidFill>
                  <a:srgbClr val="1D333F"/>
                </a:solidFill>
              </a:rPr>
              <a:t>PostNet</a:t>
            </a:r>
            <a:r>
              <a:rPr lang="en-US" sz="1000" dirty="0">
                <a:solidFill>
                  <a:srgbClr val="1D333F"/>
                </a:solidFill>
              </a:rPr>
              <a:t> Suite 180, Private Bag X 75</a:t>
            </a:r>
          </a:p>
          <a:p>
            <a:r>
              <a:rPr lang="en-US" sz="1000" dirty="0" err="1">
                <a:solidFill>
                  <a:srgbClr val="1D333F"/>
                </a:solidFill>
              </a:rPr>
              <a:t>Bryanston</a:t>
            </a:r>
            <a:r>
              <a:rPr lang="en-US" sz="1000" dirty="0">
                <a:solidFill>
                  <a:srgbClr val="1D333F"/>
                </a:solidFill>
              </a:rPr>
              <a:t>, 2021</a:t>
            </a:r>
          </a:p>
          <a:p>
            <a:endParaRPr lang="en-US" sz="1100" dirty="0">
              <a:solidFill>
                <a:srgbClr val="1D333F"/>
              </a:solidFill>
            </a:endParaRPr>
          </a:p>
          <a:p>
            <a:endParaRPr lang="en-US" sz="1100" dirty="0">
              <a:solidFill>
                <a:srgbClr val="1D333F"/>
              </a:solidFill>
            </a:endParaRPr>
          </a:p>
        </p:txBody>
      </p:sp>
    </p:spTree>
    <p:extLst>
      <p:ext uri="{BB962C8B-B14F-4D97-AF65-F5344CB8AC3E}">
        <p14:creationId xmlns:p14="http://schemas.microsoft.com/office/powerpoint/2010/main" val="70140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170231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7" y="1690687"/>
            <a:ext cx="11542194"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79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5" y="1692018"/>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206400" y="1692018"/>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826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17" y="324000"/>
            <a:ext cx="11542194"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7" y="1692018"/>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8131199" y="1692018"/>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4227557" y="1692018"/>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761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df"/><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88" y="1608667"/>
            <a:ext cx="11068274" cy="436033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9170052" y="6004291"/>
            <a:ext cx="2454031" cy="633576"/>
          </a:xfrm>
          <a:prstGeom prst="rect">
            <a:avLst/>
          </a:prstGeom>
        </p:spPr>
      </p:pic>
    </p:spTree>
    <p:extLst>
      <p:ext uri="{BB962C8B-B14F-4D97-AF65-F5344CB8AC3E}">
        <p14:creationId xmlns:p14="http://schemas.microsoft.com/office/powerpoint/2010/main" val="2676617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l" defTabSz="914400" rtl="0" eaLnBrk="1" latinLnBrk="0" hangingPunct="1">
        <a:spcBef>
          <a:spcPct val="0"/>
        </a:spcBef>
        <a:buNone/>
        <a:defRPr sz="2400" b="0" i="0" kern="1200" cap="all">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a:buChar char="•"/>
        <a:defRPr sz="1600" kern="1200">
          <a:solidFill>
            <a:srgbClr val="2E2C2D"/>
          </a:solidFill>
          <a:latin typeface="+mn-lt"/>
          <a:ea typeface="+mn-ea"/>
          <a:cs typeface="+mn-cs"/>
        </a:defRPr>
      </a:lvl1pPr>
      <a:lvl2pPr marL="742950" indent="-285750" algn="l" defTabSz="914400" rtl="0" eaLnBrk="1" latinLnBrk="0" hangingPunct="1">
        <a:spcBef>
          <a:spcPct val="20000"/>
        </a:spcBef>
        <a:buFont typeface="Arial"/>
        <a:buChar char="•"/>
        <a:defRPr sz="1400" kern="1200">
          <a:solidFill>
            <a:srgbClr val="2E2C2D"/>
          </a:solidFill>
          <a:latin typeface="+mn-lt"/>
          <a:ea typeface="+mn-ea"/>
          <a:cs typeface="+mn-cs"/>
        </a:defRPr>
      </a:lvl2pPr>
      <a:lvl3pPr marL="1143000" indent="-228600" algn="l" defTabSz="914400" rtl="0" eaLnBrk="1" latinLnBrk="0" hangingPunct="1">
        <a:spcBef>
          <a:spcPct val="20000"/>
        </a:spcBef>
        <a:buFont typeface="Arial"/>
        <a:buChar char="•"/>
        <a:defRPr sz="1200" kern="1200">
          <a:solidFill>
            <a:srgbClr val="2E2C2D"/>
          </a:solidFill>
          <a:latin typeface="+mn-lt"/>
          <a:ea typeface="+mn-ea"/>
          <a:cs typeface="+mn-cs"/>
        </a:defRPr>
      </a:lvl3pPr>
      <a:lvl4pPr marL="1600200" indent="-228600" algn="l" defTabSz="914400" rtl="0" eaLnBrk="1" latinLnBrk="0" hangingPunct="1">
        <a:spcBef>
          <a:spcPct val="20000"/>
        </a:spcBef>
        <a:buFont typeface="Arial"/>
        <a:buChar char="•"/>
        <a:defRPr sz="1100" kern="1200">
          <a:solidFill>
            <a:srgbClr val="2E2C2D"/>
          </a:solidFill>
          <a:latin typeface="+mn-lt"/>
          <a:ea typeface="+mn-ea"/>
          <a:cs typeface="+mn-cs"/>
        </a:defRPr>
      </a:lvl4pPr>
      <a:lvl5pPr marL="2057400" indent="-228600" algn="l" defTabSz="914400" rtl="0" eaLnBrk="1" latinLnBrk="0" hangingPunct="1">
        <a:spcBef>
          <a:spcPct val="20000"/>
        </a:spcBef>
        <a:buFont typeface="Arial"/>
        <a:buChar char="•"/>
        <a:defRPr sz="1100" kern="1200">
          <a:solidFill>
            <a:srgbClr val="2E2C2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917" y="324000"/>
            <a:ext cx="11542194"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3917" y="1690708"/>
            <a:ext cx="11542194"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3917" y="0"/>
            <a:ext cx="11542194" cy="162000"/>
          </a:xfrm>
          <a:prstGeom prst="rect">
            <a:avLst/>
          </a:prstGeom>
          <a:solidFill>
            <a:schemeClr val="accent2"/>
          </a:solidFill>
          <a:ln w="9525" algn="ctr">
            <a:noFill/>
            <a:miter lim="800000"/>
            <a:headEnd/>
            <a:tailEnd/>
          </a:ln>
        </p:spPr>
        <p:txBody>
          <a:bodyPr lIns="106772" tIns="85426" rIns="106772" bIns="85426" rtlCol="0" anchor="ctr"/>
          <a:lstStyle/>
          <a:p>
            <a:pPr algn="ctr" defTabSz="1084813" fontAlgn="base">
              <a:spcBef>
                <a:spcPct val="50000"/>
              </a:spcBef>
              <a:spcAft>
                <a:spcPct val="0"/>
              </a:spcAft>
              <a:buClr>
                <a:srgbClr val="F0AB00"/>
              </a:buClr>
              <a:buSzPct val="80000"/>
            </a:pPr>
            <a:endParaRPr lang="en-US" sz="1898" kern="0" dirty="0" err="1">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3917" y="1231200"/>
            <a:ext cx="1154219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3917" y="6535738"/>
            <a:ext cx="11542194" cy="324000"/>
          </a:xfrm>
          <a:prstGeom prst="rect">
            <a:avLst/>
          </a:prstGeom>
          <a:solidFill>
            <a:schemeClr val="tx1"/>
          </a:solidFill>
          <a:ln w="9525" algn="ctr">
            <a:noFill/>
            <a:miter lim="800000"/>
            <a:headEnd/>
            <a:tailEnd/>
          </a:ln>
        </p:spPr>
        <p:txBody>
          <a:bodyPr lIns="106772" tIns="85426" rIns="106772" bIns="85426" rtlCol="0" anchor="ctr"/>
          <a:lstStyle/>
          <a:p>
            <a:pPr algn="ctr" defTabSz="1084813" fontAlgn="base">
              <a:spcBef>
                <a:spcPct val="50000"/>
              </a:spcBef>
              <a:spcAft>
                <a:spcPct val="0"/>
              </a:spcAft>
              <a:buClr>
                <a:srgbClr val="F0AB00"/>
              </a:buClr>
              <a:buSzPct val="80000"/>
            </a:pPr>
            <a:endParaRPr lang="en-US" sz="1898" kern="0" dirty="0" err="1">
              <a:solidFill>
                <a:srgbClr val="000000"/>
              </a:solidFill>
              <a:ea typeface="Arial Unicode MS" pitchFamily="34" charset="-128"/>
              <a:cs typeface="Arial Unicode MS" pitchFamily="34" charset="-128"/>
            </a:endParaRPr>
          </a:p>
        </p:txBody>
      </p:sp>
      <p:sp>
        <p:nvSpPr>
          <p:cNvPr id="34" name="TextBox 33"/>
          <p:cNvSpPr txBox="1"/>
          <p:nvPr/>
        </p:nvSpPr>
        <p:spPr bwMode="black">
          <a:xfrm>
            <a:off x="11621736" y="6620811"/>
            <a:ext cx="243336" cy="153852"/>
          </a:xfrm>
          <a:prstGeom prst="rect">
            <a:avLst/>
          </a:prstGeom>
          <a:noFill/>
        </p:spPr>
        <p:txBody>
          <a:bodyPr wrap="none" lIns="0" tIns="0" rIns="85426" bIns="0" rtlCol="0">
            <a:spAutoFit/>
          </a:bodyPr>
          <a:lstStyle/>
          <a:p>
            <a:pPr marL="111123" indent="-111123" algn="r" defTabSz="1084813">
              <a:buClr>
                <a:srgbClr val="666666"/>
              </a:buClr>
              <a:buFont typeface="Arial" pitchFamily="34" charset="0"/>
              <a:buNone/>
            </a:pPr>
            <a:fld id="{0BDC132A-5C91-4078-9777-31DA19A62E0A}" type="slidenum">
              <a:rPr lang="en-US" sz="1000">
                <a:solidFill>
                  <a:srgbClr val="FFFFFF"/>
                </a:solidFill>
              </a:rPr>
              <a:pPr marL="111123" indent="-111123" algn="r" defTabSz="1084813">
                <a:buClr>
                  <a:srgbClr val="666666"/>
                </a:buClr>
                <a:buFont typeface="Arial" pitchFamily="34" charset="0"/>
                <a:buNone/>
              </a:pPr>
              <a:t>‹#›</a:t>
            </a:fld>
            <a:endParaRPr lang="en-US" sz="1000" dirty="0">
              <a:solidFill>
                <a:srgbClr val="FFFFFF"/>
              </a:solidFill>
            </a:endParaRPr>
          </a:p>
        </p:txBody>
      </p:sp>
    </p:spTree>
    <p:extLst>
      <p:ext uri="{BB962C8B-B14F-4D97-AF65-F5344CB8AC3E}">
        <p14:creationId xmlns:p14="http://schemas.microsoft.com/office/powerpoint/2010/main" val="27213688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hdr="0" ftr="0" dt="0"/>
  <p:txStyles>
    <p:titleStyle>
      <a:lvl1pPr algn="l" defTabSz="1084813" rtl="0" eaLnBrk="1" latinLnBrk="0" hangingPunct="1">
        <a:spcBef>
          <a:spcPct val="0"/>
        </a:spcBef>
        <a:buNone/>
        <a:defRPr sz="2898" b="1" kern="1200">
          <a:solidFill>
            <a:schemeClr val="accent2"/>
          </a:solidFill>
          <a:latin typeface="+mj-lt"/>
          <a:ea typeface="+mj-ea"/>
          <a:cs typeface="+mj-cs"/>
        </a:defRPr>
      </a:lvl1pPr>
    </p:titleStyle>
    <p:bodyStyle>
      <a:lvl1pPr marL="0" indent="0" algn="l" defTabSz="1084813" rtl="0" eaLnBrk="1" latinLnBrk="0" hangingPunct="1">
        <a:spcBef>
          <a:spcPts val="2396"/>
        </a:spcBef>
        <a:buClr>
          <a:schemeClr val="accent1"/>
        </a:buClr>
        <a:buSzPct val="80000"/>
        <a:buFontTx/>
        <a:buNone/>
        <a:defRPr sz="1998" b="1" kern="1200">
          <a:solidFill>
            <a:schemeClr val="tx1"/>
          </a:solidFill>
          <a:latin typeface="+mn-lt"/>
          <a:ea typeface="+mn-ea"/>
          <a:cs typeface="+mn-cs"/>
        </a:defRPr>
      </a:lvl1pPr>
      <a:lvl2pPr marL="0" indent="0" algn="l" defTabSz="1084813" rtl="0" eaLnBrk="1" latinLnBrk="0" hangingPunct="1">
        <a:spcBef>
          <a:spcPts val="600"/>
        </a:spcBef>
        <a:buClr>
          <a:schemeClr val="accent1"/>
        </a:buClr>
        <a:buSzPct val="80000"/>
        <a:buFont typeface="Wingdings" pitchFamily="2" charset="2"/>
        <a:buNone/>
        <a:defRPr sz="1998" kern="1200">
          <a:solidFill>
            <a:schemeClr val="tx1"/>
          </a:solidFill>
          <a:latin typeface="+mn-lt"/>
          <a:ea typeface="+mn-ea"/>
          <a:cs typeface="+mn-cs"/>
        </a:defRPr>
      </a:lvl2pPr>
      <a:lvl3pPr marL="179341" indent="-179341" algn="l" defTabSz="1084813" rtl="0" eaLnBrk="1" latinLnBrk="0" hangingPunct="1">
        <a:spcBef>
          <a:spcPts val="400"/>
        </a:spcBef>
        <a:buClr>
          <a:schemeClr val="accent1"/>
        </a:buClr>
        <a:buSzPct val="100000"/>
        <a:buFont typeface="Wingdings" pitchFamily="2" charset="2"/>
        <a:buChar char=""/>
        <a:defRPr sz="1798" kern="1200">
          <a:solidFill>
            <a:schemeClr val="tx1"/>
          </a:solidFill>
          <a:latin typeface="+mn-lt"/>
          <a:ea typeface="+mn-ea"/>
          <a:cs typeface="+mn-cs"/>
        </a:defRPr>
      </a:lvl3pPr>
      <a:lvl4pPr marL="358691" indent="-179341" algn="l" defTabSz="1084813" rtl="0" eaLnBrk="1" latinLnBrk="0" hangingPunct="1">
        <a:spcBef>
          <a:spcPts val="400"/>
        </a:spcBef>
        <a:buClr>
          <a:schemeClr val="accent2"/>
        </a:buClr>
        <a:buSzPct val="100000"/>
        <a:buFont typeface="Arial" pitchFamily="34" charset="0"/>
        <a:buChar char="–"/>
        <a:defRPr sz="1798" kern="1200">
          <a:solidFill>
            <a:schemeClr val="tx1"/>
          </a:solidFill>
          <a:latin typeface="+mn-lt"/>
          <a:ea typeface="+mn-ea"/>
          <a:cs typeface="+mn-cs"/>
        </a:defRPr>
      </a:lvl4pPr>
      <a:lvl5pPr marL="538035" indent="-179341" algn="l" defTabSz="1084813" rtl="0" eaLnBrk="1" latinLnBrk="0" hangingPunct="1">
        <a:spcBef>
          <a:spcPts val="250"/>
        </a:spcBef>
        <a:buClr>
          <a:schemeClr val="accent2"/>
        </a:buClr>
        <a:buSzPct val="100000"/>
        <a:buFont typeface="Courier New" pitchFamily="49" charset="0"/>
        <a:buChar char="o"/>
        <a:defRPr sz="1500" kern="1200">
          <a:solidFill>
            <a:schemeClr val="tx1"/>
          </a:solidFill>
          <a:latin typeface="+mn-lt"/>
          <a:ea typeface="+mn-ea"/>
          <a:cs typeface="+mn-cs"/>
        </a:defRPr>
      </a:lvl5pPr>
      <a:lvl6pPr marL="2983240" indent="-271201" algn="l" defTabSz="1084813" rtl="0" eaLnBrk="1" latinLnBrk="0" hangingPunct="1">
        <a:spcBef>
          <a:spcPct val="20000"/>
        </a:spcBef>
        <a:buFont typeface="Arial" pitchFamily="34" charset="0"/>
        <a:buChar char="•"/>
        <a:defRPr sz="2398" kern="1200">
          <a:solidFill>
            <a:schemeClr val="tx1"/>
          </a:solidFill>
          <a:latin typeface="+mn-lt"/>
          <a:ea typeface="+mn-ea"/>
          <a:cs typeface="+mn-cs"/>
        </a:defRPr>
      </a:lvl6pPr>
      <a:lvl7pPr marL="3525644" indent="-271201" algn="l" defTabSz="1084813" rtl="0" eaLnBrk="1" latinLnBrk="0" hangingPunct="1">
        <a:spcBef>
          <a:spcPct val="20000"/>
        </a:spcBef>
        <a:buFont typeface="Arial" pitchFamily="34" charset="0"/>
        <a:buChar char="•"/>
        <a:defRPr sz="2398" kern="1200">
          <a:solidFill>
            <a:schemeClr val="tx1"/>
          </a:solidFill>
          <a:latin typeface="+mn-lt"/>
          <a:ea typeface="+mn-ea"/>
          <a:cs typeface="+mn-cs"/>
        </a:defRPr>
      </a:lvl7pPr>
      <a:lvl8pPr marL="4068052" indent="-271201" algn="l" defTabSz="1084813" rtl="0" eaLnBrk="1" latinLnBrk="0" hangingPunct="1">
        <a:spcBef>
          <a:spcPct val="20000"/>
        </a:spcBef>
        <a:buFont typeface="Arial" pitchFamily="34" charset="0"/>
        <a:buChar char="•"/>
        <a:defRPr sz="2398" kern="1200">
          <a:solidFill>
            <a:schemeClr val="tx1"/>
          </a:solidFill>
          <a:latin typeface="+mn-lt"/>
          <a:ea typeface="+mn-ea"/>
          <a:cs typeface="+mn-cs"/>
        </a:defRPr>
      </a:lvl8pPr>
      <a:lvl9pPr marL="4610459" indent="-271201" algn="l" defTabSz="1084813" rtl="0" eaLnBrk="1" latinLnBrk="0" hangingPunct="1">
        <a:spcBef>
          <a:spcPct val="20000"/>
        </a:spcBef>
        <a:buFont typeface="Arial" pitchFamily="34" charset="0"/>
        <a:buChar char="•"/>
        <a:defRPr sz="2398" kern="1200">
          <a:solidFill>
            <a:schemeClr val="tx1"/>
          </a:solidFill>
          <a:latin typeface="+mn-lt"/>
          <a:ea typeface="+mn-ea"/>
          <a:cs typeface="+mn-cs"/>
        </a:defRPr>
      </a:lvl9pPr>
    </p:bodyStyle>
    <p:otherStyle>
      <a:defPPr>
        <a:defRPr lang="de-DE"/>
      </a:defPPr>
      <a:lvl1pPr marL="0" algn="l" defTabSz="1084813" rtl="0" eaLnBrk="1" latinLnBrk="0" hangingPunct="1">
        <a:defRPr sz="2098" kern="1200">
          <a:solidFill>
            <a:schemeClr val="tx1"/>
          </a:solidFill>
          <a:latin typeface="+mn-lt"/>
          <a:ea typeface="+mn-ea"/>
          <a:cs typeface="+mn-cs"/>
        </a:defRPr>
      </a:lvl1pPr>
      <a:lvl2pPr marL="542408" algn="l" defTabSz="1084813" rtl="0" eaLnBrk="1" latinLnBrk="0" hangingPunct="1">
        <a:defRPr sz="2098" kern="1200">
          <a:solidFill>
            <a:schemeClr val="tx1"/>
          </a:solidFill>
          <a:latin typeface="+mn-lt"/>
          <a:ea typeface="+mn-ea"/>
          <a:cs typeface="+mn-cs"/>
        </a:defRPr>
      </a:lvl2pPr>
      <a:lvl3pPr marL="1084813" algn="l" defTabSz="1084813" rtl="0" eaLnBrk="1" latinLnBrk="0" hangingPunct="1">
        <a:defRPr sz="2098" kern="1200">
          <a:solidFill>
            <a:schemeClr val="tx1"/>
          </a:solidFill>
          <a:latin typeface="+mn-lt"/>
          <a:ea typeface="+mn-ea"/>
          <a:cs typeface="+mn-cs"/>
        </a:defRPr>
      </a:lvl3pPr>
      <a:lvl4pPr marL="1627223" algn="l" defTabSz="1084813" rtl="0" eaLnBrk="1" latinLnBrk="0" hangingPunct="1">
        <a:defRPr sz="2098" kern="1200">
          <a:solidFill>
            <a:schemeClr val="tx1"/>
          </a:solidFill>
          <a:latin typeface="+mn-lt"/>
          <a:ea typeface="+mn-ea"/>
          <a:cs typeface="+mn-cs"/>
        </a:defRPr>
      </a:lvl4pPr>
      <a:lvl5pPr marL="2169626" algn="l" defTabSz="1084813" rtl="0" eaLnBrk="1" latinLnBrk="0" hangingPunct="1">
        <a:defRPr sz="2098" kern="1200">
          <a:solidFill>
            <a:schemeClr val="tx1"/>
          </a:solidFill>
          <a:latin typeface="+mn-lt"/>
          <a:ea typeface="+mn-ea"/>
          <a:cs typeface="+mn-cs"/>
        </a:defRPr>
      </a:lvl5pPr>
      <a:lvl6pPr marL="2712033" algn="l" defTabSz="1084813" rtl="0" eaLnBrk="1" latinLnBrk="0" hangingPunct="1">
        <a:defRPr sz="2098" kern="1200">
          <a:solidFill>
            <a:schemeClr val="tx1"/>
          </a:solidFill>
          <a:latin typeface="+mn-lt"/>
          <a:ea typeface="+mn-ea"/>
          <a:cs typeface="+mn-cs"/>
        </a:defRPr>
      </a:lvl6pPr>
      <a:lvl7pPr marL="3254441" algn="l" defTabSz="1084813" rtl="0" eaLnBrk="1" latinLnBrk="0" hangingPunct="1">
        <a:defRPr sz="2098" kern="1200">
          <a:solidFill>
            <a:schemeClr val="tx1"/>
          </a:solidFill>
          <a:latin typeface="+mn-lt"/>
          <a:ea typeface="+mn-ea"/>
          <a:cs typeface="+mn-cs"/>
        </a:defRPr>
      </a:lvl7pPr>
      <a:lvl8pPr marL="3796852" algn="l" defTabSz="1084813" rtl="0" eaLnBrk="1" latinLnBrk="0" hangingPunct="1">
        <a:defRPr sz="2098" kern="1200">
          <a:solidFill>
            <a:schemeClr val="tx1"/>
          </a:solidFill>
          <a:latin typeface="+mn-lt"/>
          <a:ea typeface="+mn-ea"/>
          <a:cs typeface="+mn-cs"/>
        </a:defRPr>
      </a:lvl8pPr>
      <a:lvl9pPr marL="4339249" algn="l" defTabSz="1084813" rtl="0" eaLnBrk="1" latinLnBrk="0" hangingPunct="1">
        <a:defRPr sz="20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Crystal_Project_tick_yellow.pn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8884" y="1085221"/>
            <a:ext cx="11038580" cy="3516923"/>
          </a:xfrm>
          <a:noFill/>
        </p:spPr>
        <p:txBody>
          <a:bodyPr>
            <a:normAutofit/>
          </a:bodyPr>
          <a:lstStyle/>
          <a:p>
            <a:r>
              <a:rPr lang="en-US" dirty="0">
                <a:latin typeface="Arial" panose="020B0604020202020204" pitchFamily="34" charset="0"/>
                <a:cs typeface="Arial" panose="020B0604020202020204" pitchFamily="34" charset="0"/>
              </a:rPr>
              <a:t>LITECH business solutions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Order TO CASH DASHBOARD PACKAGE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SALES PRESENTATION DECK</a:t>
            </a:r>
          </a:p>
        </p:txBody>
      </p:sp>
    </p:spTree>
    <p:extLst>
      <p:ext uri="{BB962C8B-B14F-4D97-AF65-F5344CB8AC3E}">
        <p14:creationId xmlns:p14="http://schemas.microsoft.com/office/powerpoint/2010/main" val="394902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Litech Order to Cash Dashboard – an SAP Qualified Package</a:t>
            </a:r>
            <a:endParaRPr lang="it-IT" dirty="0"/>
          </a:p>
        </p:txBody>
      </p:sp>
      <p:sp>
        <p:nvSpPr>
          <p:cNvPr id="15" name="Rounded Rectangle 14"/>
          <p:cNvSpPr/>
          <p:nvPr/>
        </p:nvSpPr>
        <p:spPr>
          <a:xfrm>
            <a:off x="179139" y="1272211"/>
            <a:ext cx="11759576" cy="5102086"/>
          </a:xfrm>
          <a:prstGeom prst="roundRect">
            <a:avLst/>
          </a:prstGeom>
          <a:solidFill>
            <a:srgbClr val="7CC8C1"/>
          </a:solidFill>
          <a:ln w="25400" cap="flat" cmpd="sng" algn="ctr">
            <a:solidFill>
              <a:srgbClr val="FFFF00"/>
            </a:solidFill>
            <a:prstDash val="solid"/>
          </a:ln>
          <a:effectLst/>
        </p:spPr>
        <p:txBody>
          <a:bodyPr rtlCol="0" anchor="t"/>
          <a:lstStyle/>
          <a:p>
            <a:r>
              <a:rPr lang="en-ZA" sz="2000" dirty="0">
                <a:latin typeface="Arial" panose="020B0604020202020204" pitchFamily="34" charset="0"/>
                <a:cs typeface="Arial" panose="020B0604020202020204" pitchFamily="34" charset="0"/>
              </a:rPr>
              <a:t>Companies increasingly require insight across the Sales Order Life Cycle to drive process efficiency and effectiveness. </a:t>
            </a:r>
          </a:p>
          <a:p>
            <a:endParaRPr lang="en-ZA" sz="2000" dirty="0">
              <a:latin typeface="Arial" panose="020B0604020202020204" pitchFamily="34" charset="0"/>
              <a:cs typeface="Arial" panose="020B0604020202020204" pitchFamily="34" charset="0"/>
            </a:endParaRPr>
          </a:p>
          <a:p>
            <a:r>
              <a:rPr lang="en-ZA" sz="2000" dirty="0">
                <a:latin typeface="Arial" panose="020B0604020202020204" pitchFamily="34" charset="0"/>
                <a:cs typeface="Arial" panose="020B0604020202020204" pitchFamily="34" charset="0"/>
              </a:rPr>
              <a:t>The Litech Order to Cash Dashboard and Business Views provide :</a:t>
            </a:r>
          </a:p>
          <a:p>
            <a:pPr marL="285750" indent="-285750">
              <a:buFont typeface="Wingdings" panose="05000000000000000000" pitchFamily="2" charset="2"/>
              <a:buChar char="§"/>
            </a:pPr>
            <a:r>
              <a:rPr lang="en-ZA" sz="2000" dirty="0">
                <a:latin typeface="Arial" panose="020B0604020202020204" pitchFamily="34" charset="0"/>
                <a:cs typeface="Arial" panose="020B0604020202020204" pitchFamily="34" charset="0"/>
              </a:rPr>
              <a:t>Insight as to where orders are across business, administrative and operational process perspectives </a:t>
            </a:r>
          </a:p>
          <a:p>
            <a:pPr marL="285750" indent="-285750">
              <a:buFont typeface="Wingdings" panose="05000000000000000000" pitchFamily="2" charset="2"/>
              <a:buChar char="§"/>
            </a:pPr>
            <a:r>
              <a:rPr lang="en-ZA" sz="2000" dirty="0">
                <a:latin typeface="Arial" panose="020B0604020202020204" pitchFamily="34" charset="0"/>
                <a:cs typeface="Arial" panose="020B0604020202020204" pitchFamily="34" charset="0"/>
              </a:rPr>
              <a:t>Quick identification of problematic orders and inefficient administrative or operational steps</a:t>
            </a:r>
          </a:p>
          <a:p>
            <a:pPr marL="285750" indent="-285750">
              <a:buFont typeface="Wingdings" panose="05000000000000000000" pitchFamily="2" charset="2"/>
              <a:buChar char="§"/>
            </a:pPr>
            <a:r>
              <a:rPr lang="en-ZA" sz="2000" dirty="0">
                <a:latin typeface="Arial" panose="020B0604020202020204" pitchFamily="34" charset="0"/>
                <a:cs typeface="Arial" panose="020B0604020202020204" pitchFamily="34" charset="0"/>
              </a:rPr>
              <a:t>Ability to drill down to challenging sectors, customers and regions</a:t>
            </a:r>
          </a:p>
          <a:p>
            <a:pPr marL="285750" indent="-285750">
              <a:buFont typeface="Wingdings" panose="05000000000000000000" pitchFamily="2" charset="2"/>
              <a:buChar char="§"/>
            </a:pPr>
            <a:r>
              <a:rPr lang="en-ZA" sz="2000" dirty="0">
                <a:latin typeface="Arial" panose="020B0604020202020204" pitchFamily="34" charset="0"/>
                <a:cs typeface="Arial" panose="020B0604020202020204" pitchFamily="34" charset="0"/>
              </a:rPr>
              <a:t>Sale agent performance </a:t>
            </a:r>
          </a:p>
          <a:p>
            <a:pPr marL="285750" indent="-285750">
              <a:buFont typeface="Wingdings" panose="05000000000000000000" pitchFamily="2" charset="2"/>
              <a:buChar char="§"/>
            </a:pPr>
            <a:r>
              <a:rPr lang="en-ZA" sz="2000" dirty="0">
                <a:latin typeface="Arial" panose="020B0604020202020204" pitchFamily="34" charset="0"/>
                <a:cs typeface="Arial" panose="020B0604020202020204" pitchFamily="34" charset="0"/>
              </a:rPr>
              <a:t>Overview of sales throughput </a:t>
            </a:r>
          </a:p>
          <a:p>
            <a:pPr marL="285750" indent="-285750">
              <a:buFont typeface="Wingdings" panose="05000000000000000000" pitchFamily="2" charset="2"/>
              <a:buChar char="§"/>
            </a:pPr>
            <a:r>
              <a:rPr lang="en-ZA" sz="2000" dirty="0">
                <a:latin typeface="Arial" panose="020B0604020202020204" pitchFamily="34" charset="0"/>
                <a:cs typeface="Arial" panose="020B0604020202020204" pitchFamily="34" charset="0"/>
              </a:rPr>
              <a:t>Highlights sales patterns and trends </a:t>
            </a:r>
          </a:p>
          <a:p>
            <a:pPr marL="285750" indent="-285750">
              <a:buFont typeface="Wingdings" panose="05000000000000000000" pitchFamily="2" charset="2"/>
              <a:buChar char="§"/>
            </a:pPr>
            <a:r>
              <a:rPr lang="en-ZA" sz="2000" dirty="0">
                <a:latin typeface="Arial" panose="020B0604020202020204" pitchFamily="34" charset="0"/>
                <a:cs typeface="Arial" panose="020B0604020202020204" pitchFamily="34" charset="0"/>
              </a:rPr>
              <a:t>Key support to increase revenue and collections</a:t>
            </a:r>
          </a:p>
          <a:p>
            <a:endParaRPr lang="en-ZA" sz="1600" dirty="0">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We provide both pre-built dashboard visualisations on the SAP SAC platform that utilise your sales order data. We leverage our proprietary data structures and business views to provide rapid time to insight. Our flexible architecture enables quick and easy customisation</a:t>
            </a:r>
            <a:endParaRPr lang="en-ZA" sz="3600" dirty="0">
              <a:latin typeface="Arial" panose="020B0604020202020204" pitchFamily="34" charset="0"/>
              <a:cs typeface="Arial" panose="020B0604020202020204" pitchFamily="34" charset="0"/>
            </a:endParaRPr>
          </a:p>
        </p:txBody>
      </p:sp>
      <p:pic>
        <p:nvPicPr>
          <p:cNvPr id="16" name="Picture 15"/>
          <p:cNvPicPr preferRelativeResize="0">
            <a:picLocks/>
          </p:cNvPicPr>
          <p:nvPr/>
        </p:nvPicPr>
        <p:blipFill rotWithShape="1">
          <a:blip r:embed="rId2"/>
          <a:srcRect l="59875" t="48452" r="33536" b="39830"/>
          <a:stretch/>
        </p:blipFill>
        <p:spPr>
          <a:xfrm>
            <a:off x="464198" y="3427266"/>
            <a:ext cx="270456" cy="257579"/>
          </a:xfrm>
          <a:prstGeom prst="rect">
            <a:avLst/>
          </a:prstGeom>
          <a:solidFill>
            <a:schemeClr val="accent1"/>
          </a:solidFill>
        </p:spPr>
      </p:pic>
      <p:pic>
        <p:nvPicPr>
          <p:cNvPr id="17" name="Picture 16"/>
          <p:cNvPicPr preferRelativeResize="0">
            <a:picLocks/>
          </p:cNvPicPr>
          <p:nvPr/>
        </p:nvPicPr>
        <p:blipFill rotWithShape="1">
          <a:blip r:embed="rId2"/>
          <a:srcRect l="28843" t="68486" r="64568" b="19796"/>
          <a:stretch/>
        </p:blipFill>
        <p:spPr>
          <a:xfrm>
            <a:off x="464198" y="4941949"/>
            <a:ext cx="270456" cy="257579"/>
          </a:xfrm>
          <a:prstGeom prst="rect">
            <a:avLst/>
          </a:prstGeom>
          <a:solidFill>
            <a:schemeClr val="accent1"/>
          </a:solidFill>
        </p:spPr>
      </p:pic>
      <p:pic>
        <p:nvPicPr>
          <p:cNvPr id="18" name="Picture 17"/>
          <p:cNvPicPr preferRelativeResize="0">
            <a:picLocks/>
          </p:cNvPicPr>
          <p:nvPr/>
        </p:nvPicPr>
        <p:blipFill rotWithShape="1">
          <a:blip r:embed="rId2"/>
          <a:srcRect l="13965" t="68108" r="79446" b="20174"/>
          <a:stretch/>
        </p:blipFill>
        <p:spPr>
          <a:xfrm>
            <a:off x="464198" y="2817668"/>
            <a:ext cx="270456" cy="257579"/>
          </a:xfrm>
          <a:prstGeom prst="rect">
            <a:avLst/>
          </a:prstGeom>
          <a:solidFill>
            <a:schemeClr val="accent1"/>
          </a:solidFill>
        </p:spPr>
      </p:pic>
      <p:pic>
        <p:nvPicPr>
          <p:cNvPr id="19" name="Picture 18"/>
          <p:cNvPicPr preferRelativeResize="0">
            <a:picLocks/>
          </p:cNvPicPr>
          <p:nvPr/>
        </p:nvPicPr>
        <p:blipFill rotWithShape="1">
          <a:blip r:embed="rId2"/>
          <a:srcRect l="36920" t="29174" r="56491" b="59108"/>
          <a:stretch/>
        </p:blipFill>
        <p:spPr>
          <a:xfrm>
            <a:off x="464198" y="3730203"/>
            <a:ext cx="270456" cy="257579"/>
          </a:xfrm>
          <a:prstGeom prst="rect">
            <a:avLst/>
          </a:prstGeom>
          <a:solidFill>
            <a:schemeClr val="accent1"/>
          </a:solidFill>
        </p:spPr>
      </p:pic>
      <p:pic>
        <p:nvPicPr>
          <p:cNvPr id="20" name="Picture 19"/>
          <p:cNvPicPr preferRelativeResize="0">
            <a:picLocks/>
          </p:cNvPicPr>
          <p:nvPr/>
        </p:nvPicPr>
        <p:blipFill rotWithShape="1">
          <a:blip r:embed="rId2"/>
          <a:srcRect l="20979" t="28796" r="72432" b="59486"/>
          <a:stretch/>
        </p:blipFill>
        <p:spPr>
          <a:xfrm>
            <a:off x="464198" y="4639014"/>
            <a:ext cx="270456" cy="257579"/>
          </a:xfrm>
          <a:prstGeom prst="rect">
            <a:avLst/>
          </a:prstGeom>
          <a:solidFill>
            <a:schemeClr val="accent1"/>
          </a:solidFill>
        </p:spPr>
      </p:pic>
      <p:pic>
        <p:nvPicPr>
          <p:cNvPr id="21" name="Picture 20"/>
          <p:cNvPicPr preferRelativeResize="0">
            <a:picLocks/>
          </p:cNvPicPr>
          <p:nvPr/>
        </p:nvPicPr>
        <p:blipFill rotWithShape="1">
          <a:blip r:embed="rId2"/>
          <a:srcRect l="59663" t="67352" r="33748" b="20930"/>
          <a:stretch/>
        </p:blipFill>
        <p:spPr>
          <a:xfrm>
            <a:off x="464198" y="4336077"/>
            <a:ext cx="270456" cy="257579"/>
          </a:xfrm>
          <a:prstGeom prst="rect">
            <a:avLst/>
          </a:prstGeom>
          <a:solidFill>
            <a:schemeClr val="accent1"/>
          </a:solidFill>
        </p:spPr>
      </p:pic>
      <p:pic>
        <p:nvPicPr>
          <p:cNvPr id="22" name="Picture 21"/>
          <p:cNvPicPr preferRelativeResize="0">
            <a:picLocks/>
          </p:cNvPicPr>
          <p:nvPr/>
        </p:nvPicPr>
        <p:blipFill rotWithShape="1">
          <a:blip r:embed="rId2"/>
          <a:srcRect l="5888" t="12542" r="87523" b="75740"/>
          <a:stretch/>
        </p:blipFill>
        <p:spPr>
          <a:xfrm>
            <a:off x="464198" y="4033140"/>
            <a:ext cx="270456" cy="257579"/>
          </a:xfrm>
          <a:prstGeom prst="rect">
            <a:avLst/>
          </a:prstGeom>
          <a:solidFill>
            <a:schemeClr val="accent1"/>
          </a:solidFill>
        </p:spPr>
      </p:pic>
    </p:spTree>
    <p:extLst>
      <p:ext uri="{BB962C8B-B14F-4D97-AF65-F5344CB8AC3E}">
        <p14:creationId xmlns:p14="http://schemas.microsoft.com/office/powerpoint/2010/main" val="278365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Value Proposition</a:t>
            </a:r>
            <a:endParaRPr lang="it-IT" dirty="0"/>
          </a:p>
        </p:txBody>
      </p:sp>
      <p:sp>
        <p:nvSpPr>
          <p:cNvPr id="3" name="Rounded Rectangle 2"/>
          <p:cNvSpPr/>
          <p:nvPr/>
        </p:nvSpPr>
        <p:spPr bwMode="gray">
          <a:xfrm>
            <a:off x="323917" y="1733266"/>
            <a:ext cx="3261815" cy="4039737"/>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Current and Retrospective Overview of Sales Orders across the Order to Cash </a:t>
            </a:r>
            <a:r>
              <a:rPr lang="en-US" sz="2000" kern="0" dirty="0" err="1">
                <a:solidFill>
                  <a:srgbClr val="000000"/>
                </a:solidFill>
                <a:ea typeface="Arial Unicode MS" pitchFamily="34" charset="-128"/>
                <a:cs typeface="Arial Unicode MS" pitchFamily="34" charset="-128"/>
              </a:rPr>
              <a:t>LifeCycle</a:t>
            </a:r>
            <a:endParaRPr lang="en-ZA" sz="2000" kern="0" dirty="0" err="1">
              <a:solidFill>
                <a:srgbClr val="000000"/>
              </a:solidFill>
              <a:ea typeface="Arial Unicode MS" pitchFamily="34" charset="-128"/>
              <a:cs typeface="Arial Unicode MS" pitchFamily="34" charset="-128"/>
            </a:endParaRPr>
          </a:p>
        </p:txBody>
      </p:sp>
      <p:sp>
        <p:nvSpPr>
          <p:cNvPr id="4" name="Rounded Rectangle 3"/>
          <p:cNvSpPr/>
          <p:nvPr/>
        </p:nvSpPr>
        <p:spPr bwMode="gray">
          <a:xfrm>
            <a:off x="5268036" y="1733266"/>
            <a:ext cx="2947916" cy="996286"/>
          </a:xfrm>
          <a:prstGeom prst="roundRect">
            <a:avLst/>
          </a:prstGeom>
          <a:solidFill>
            <a:srgbClr val="7CC8C1"/>
          </a:solidFill>
          <a:ln w="25400" cap="flat" cmpd="sng" algn="ctr">
            <a:solidFill>
              <a:srgbClr val="FFFF00"/>
            </a:solidFill>
            <a:prstDash val="solid"/>
          </a:ln>
          <a:effectLst/>
        </p:spPr>
        <p:txBody>
          <a:bodyPr rtlCol="0" anchor="ctr"/>
          <a:lstStyle/>
          <a:p>
            <a:r>
              <a:rPr lang="en-US" kern="0" dirty="0">
                <a:cs typeface="Arial" panose="020B0604020202020204" pitchFamily="34" charset="0"/>
              </a:rPr>
              <a:t>Manage transactional processing</a:t>
            </a:r>
            <a:endParaRPr lang="en-ZA" kern="0" dirty="0" err="1">
              <a:cs typeface="Arial" panose="020B0604020202020204" pitchFamily="34" charset="0"/>
            </a:endParaRPr>
          </a:p>
        </p:txBody>
      </p:sp>
      <p:sp>
        <p:nvSpPr>
          <p:cNvPr id="5" name="Rounded Rectangle 4"/>
          <p:cNvSpPr/>
          <p:nvPr/>
        </p:nvSpPr>
        <p:spPr bwMode="gray">
          <a:xfrm>
            <a:off x="5268036" y="3254992"/>
            <a:ext cx="2947916" cy="996286"/>
          </a:xfrm>
          <a:prstGeom prst="roundRect">
            <a:avLst/>
          </a:prstGeom>
          <a:solidFill>
            <a:srgbClr val="7CC8C1"/>
          </a:solidFill>
          <a:ln w="25400" cap="flat" cmpd="sng" algn="ctr">
            <a:solidFill>
              <a:srgbClr val="FFFF00"/>
            </a:solidFill>
            <a:prstDash val="solid"/>
          </a:ln>
          <a:effectLst/>
        </p:spPr>
        <p:txBody>
          <a:bodyPr rtlCol="0" anchor="ctr"/>
          <a:lstStyle/>
          <a:p>
            <a:r>
              <a:rPr lang="en-US" kern="0" dirty="0">
                <a:cs typeface="Arial" panose="020B0604020202020204" pitchFamily="34" charset="0"/>
              </a:rPr>
              <a:t>Trends and patterns</a:t>
            </a:r>
            <a:endParaRPr lang="en-ZA" kern="0" dirty="0" err="1">
              <a:cs typeface="Arial" panose="020B0604020202020204" pitchFamily="34" charset="0"/>
            </a:endParaRPr>
          </a:p>
        </p:txBody>
      </p:sp>
      <p:sp>
        <p:nvSpPr>
          <p:cNvPr id="6" name="Rounded Rectangle 5"/>
          <p:cNvSpPr/>
          <p:nvPr/>
        </p:nvSpPr>
        <p:spPr bwMode="gray">
          <a:xfrm>
            <a:off x="5268036" y="4776717"/>
            <a:ext cx="2947916" cy="996286"/>
          </a:xfrm>
          <a:prstGeom prst="roundRect">
            <a:avLst/>
          </a:prstGeom>
          <a:solidFill>
            <a:srgbClr val="7CC8C1"/>
          </a:solidFill>
          <a:ln w="25400" cap="flat" cmpd="sng" algn="ctr">
            <a:solidFill>
              <a:srgbClr val="FFFF00"/>
            </a:solidFill>
            <a:prstDash val="solid"/>
          </a:ln>
          <a:effectLst/>
        </p:spPr>
        <p:txBody>
          <a:bodyPr rtlCol="0" anchor="ctr"/>
          <a:lstStyle/>
          <a:p>
            <a:r>
              <a:rPr lang="en-US" kern="0" dirty="0">
                <a:cs typeface="Arial" panose="020B0604020202020204" pitchFamily="34" charset="0"/>
              </a:rPr>
              <a:t>Understanding cycle times</a:t>
            </a:r>
            <a:endParaRPr lang="en-ZA" kern="0" dirty="0" err="1">
              <a:cs typeface="Arial" panose="020B0604020202020204" pitchFamily="34" charset="0"/>
            </a:endParaRPr>
          </a:p>
        </p:txBody>
      </p:sp>
      <p:sp>
        <p:nvSpPr>
          <p:cNvPr id="8" name="Rounded Rectangle 7"/>
          <p:cNvSpPr/>
          <p:nvPr/>
        </p:nvSpPr>
        <p:spPr bwMode="gray">
          <a:xfrm>
            <a:off x="8734567" y="1733266"/>
            <a:ext cx="2947916" cy="996286"/>
          </a:xfrm>
          <a:prstGeom prst="roundRect">
            <a:avLst/>
          </a:prstGeom>
          <a:solidFill>
            <a:srgbClr val="7CC8C1"/>
          </a:solidFill>
          <a:ln w="25400" cap="flat" cmpd="sng" algn="ctr">
            <a:solidFill>
              <a:srgbClr val="FFFF00"/>
            </a:solidFill>
            <a:prstDash val="solid"/>
          </a:ln>
          <a:effectLst/>
        </p:spPr>
        <p:txBody>
          <a:bodyPr rtlCol="0" anchor="ctr"/>
          <a:lstStyle/>
          <a:p>
            <a:pPr marL="171450" indent="-171450">
              <a:buFont typeface="Arial" panose="020B0604020202020204" pitchFamily="34" charset="0"/>
              <a:buChar char="•"/>
            </a:pPr>
            <a:r>
              <a:rPr lang="en-US" sz="1400" kern="0" dirty="0">
                <a:cs typeface="Arial" panose="020B0604020202020204" pitchFamily="34" charset="0"/>
              </a:rPr>
              <a:t>Increase collections</a:t>
            </a:r>
          </a:p>
          <a:p>
            <a:pPr marL="171450" indent="-171450">
              <a:buFont typeface="Arial" panose="020B0604020202020204" pitchFamily="34" charset="0"/>
              <a:buChar char="•"/>
            </a:pPr>
            <a:r>
              <a:rPr lang="en-US" sz="1400" kern="0" dirty="0">
                <a:cs typeface="Arial" panose="020B0604020202020204" pitchFamily="34" charset="0"/>
              </a:rPr>
              <a:t>Identify key customers</a:t>
            </a:r>
          </a:p>
          <a:p>
            <a:pPr marL="171450" indent="-171450">
              <a:buFont typeface="Arial" panose="020B0604020202020204" pitchFamily="34" charset="0"/>
              <a:buChar char="•"/>
            </a:pPr>
            <a:r>
              <a:rPr lang="en-US" sz="1400" kern="0" dirty="0">
                <a:cs typeface="Arial" panose="020B0604020202020204" pitchFamily="34" charset="0"/>
              </a:rPr>
              <a:t>Improve performance</a:t>
            </a:r>
            <a:endParaRPr lang="en-ZA" sz="1400" kern="0" dirty="0" err="1">
              <a:cs typeface="Arial" panose="020B0604020202020204" pitchFamily="34" charset="0"/>
            </a:endParaRPr>
          </a:p>
        </p:txBody>
      </p:sp>
      <p:sp>
        <p:nvSpPr>
          <p:cNvPr id="9" name="Rounded Rectangle 8"/>
          <p:cNvSpPr/>
          <p:nvPr/>
        </p:nvSpPr>
        <p:spPr bwMode="gray">
          <a:xfrm>
            <a:off x="8734567" y="3254992"/>
            <a:ext cx="2947916" cy="996286"/>
          </a:xfrm>
          <a:prstGeom prst="roundRect">
            <a:avLst/>
          </a:prstGeom>
          <a:solidFill>
            <a:srgbClr val="7CC8C1"/>
          </a:solidFill>
          <a:ln w="25400" cap="flat" cmpd="sng" algn="ctr">
            <a:solidFill>
              <a:srgbClr val="FFFF00"/>
            </a:solidFill>
            <a:prstDash val="solid"/>
          </a:ln>
          <a:effectLst/>
        </p:spPr>
        <p:txBody>
          <a:bodyPr rtlCol="0" anchor="ctr"/>
          <a:lstStyle/>
          <a:p>
            <a:pPr marL="171450" indent="-171450">
              <a:buFont typeface="Arial" panose="020B0604020202020204" pitchFamily="34" charset="0"/>
              <a:buChar char="•"/>
            </a:pPr>
            <a:r>
              <a:rPr lang="en-US" sz="1400" kern="0" dirty="0">
                <a:cs typeface="Arial" panose="020B0604020202020204" pitchFamily="34" charset="0"/>
              </a:rPr>
              <a:t>Understand seasonality</a:t>
            </a:r>
          </a:p>
          <a:p>
            <a:pPr marL="171450" indent="-171450">
              <a:buFont typeface="Arial" panose="020B0604020202020204" pitchFamily="34" charset="0"/>
              <a:buChar char="•"/>
            </a:pPr>
            <a:r>
              <a:rPr lang="en-US" sz="1400" kern="0" dirty="0">
                <a:cs typeface="Arial" panose="020B0604020202020204" pitchFamily="34" charset="0"/>
              </a:rPr>
              <a:t>Highlight customer patterns</a:t>
            </a:r>
          </a:p>
          <a:p>
            <a:pPr marL="171450" indent="-171450">
              <a:buFont typeface="Arial" panose="020B0604020202020204" pitchFamily="34" charset="0"/>
              <a:buChar char="•"/>
            </a:pPr>
            <a:r>
              <a:rPr lang="en-US" sz="1400" kern="0" dirty="0">
                <a:cs typeface="Arial" panose="020B0604020202020204" pitchFamily="34" charset="0"/>
              </a:rPr>
              <a:t>Improve planning</a:t>
            </a:r>
            <a:endParaRPr lang="en-ZA" sz="1400" kern="0" dirty="0" err="1">
              <a:cs typeface="Arial" panose="020B0604020202020204" pitchFamily="34" charset="0"/>
            </a:endParaRPr>
          </a:p>
        </p:txBody>
      </p:sp>
      <p:sp>
        <p:nvSpPr>
          <p:cNvPr id="10" name="Rounded Rectangle 9"/>
          <p:cNvSpPr/>
          <p:nvPr/>
        </p:nvSpPr>
        <p:spPr bwMode="gray">
          <a:xfrm>
            <a:off x="8734567" y="4776717"/>
            <a:ext cx="2947916" cy="996286"/>
          </a:xfrm>
          <a:prstGeom prst="roundRect">
            <a:avLst/>
          </a:prstGeom>
          <a:solidFill>
            <a:srgbClr val="7CC8C1"/>
          </a:solidFill>
          <a:ln w="25400" cap="flat" cmpd="sng" algn="ctr">
            <a:solidFill>
              <a:srgbClr val="FFFF00"/>
            </a:solidFill>
            <a:prstDash val="solid"/>
          </a:ln>
          <a:effectLst/>
        </p:spPr>
        <p:txBody>
          <a:bodyPr rtlCol="0" anchor="ctr"/>
          <a:lstStyle/>
          <a:p>
            <a:pPr marL="171450" indent="-171450">
              <a:buFont typeface="Arial" panose="020B0604020202020204" pitchFamily="34" charset="0"/>
              <a:buChar char="•"/>
            </a:pPr>
            <a:r>
              <a:rPr lang="en-US" sz="1400" kern="0" dirty="0">
                <a:cs typeface="Arial" panose="020B0604020202020204" pitchFamily="34" charset="0"/>
              </a:rPr>
              <a:t>Identify bottlenecks</a:t>
            </a:r>
          </a:p>
          <a:p>
            <a:pPr marL="171450" indent="-171450">
              <a:buFont typeface="Arial" panose="020B0604020202020204" pitchFamily="34" charset="0"/>
              <a:buChar char="•"/>
            </a:pPr>
            <a:r>
              <a:rPr lang="en-US" sz="1400" kern="0" dirty="0">
                <a:cs typeface="Arial" panose="020B0604020202020204" pitchFamily="34" charset="0"/>
              </a:rPr>
              <a:t>Highlight key activities</a:t>
            </a:r>
          </a:p>
          <a:p>
            <a:pPr marL="171450" indent="-171450">
              <a:buFont typeface="Arial" panose="020B0604020202020204" pitchFamily="34" charset="0"/>
              <a:buChar char="•"/>
            </a:pPr>
            <a:r>
              <a:rPr lang="en-US" sz="1400" kern="0" dirty="0">
                <a:cs typeface="Arial" panose="020B0604020202020204" pitchFamily="34" charset="0"/>
              </a:rPr>
              <a:t>Better customer segmentation</a:t>
            </a:r>
            <a:endParaRPr lang="en-ZA" sz="1400" kern="0" dirty="0" err="1">
              <a:cs typeface="Arial" panose="020B0604020202020204" pitchFamily="34" charset="0"/>
            </a:endParaRPr>
          </a:p>
        </p:txBody>
      </p:sp>
      <p:sp>
        <p:nvSpPr>
          <p:cNvPr id="11" name="Right Arrow 10"/>
          <p:cNvSpPr/>
          <p:nvPr/>
        </p:nvSpPr>
        <p:spPr bwMode="gray">
          <a:xfrm>
            <a:off x="3665808" y="2035814"/>
            <a:ext cx="1009934" cy="3343701"/>
          </a:xfrm>
          <a:prstGeom prst="rightArrow">
            <a:avLst/>
          </a:prstGeom>
          <a:solidFill>
            <a:schemeClr val="bg2">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ZA" sz="2000" kern="0" dirty="0" err="1">
              <a:solidFill>
                <a:srgbClr val="000000"/>
              </a:solidFill>
              <a:ea typeface="Arial Unicode MS" pitchFamily="34" charset="-128"/>
              <a:cs typeface="Arial Unicode MS" pitchFamily="34" charset="-128"/>
            </a:endParaRPr>
          </a:p>
        </p:txBody>
      </p:sp>
      <p:sp>
        <p:nvSpPr>
          <p:cNvPr id="12" name="Right Arrow 11"/>
          <p:cNvSpPr/>
          <p:nvPr/>
        </p:nvSpPr>
        <p:spPr bwMode="gray">
          <a:xfrm>
            <a:off x="8215952" y="2047164"/>
            <a:ext cx="518615" cy="184245"/>
          </a:xfrm>
          <a:prstGeom prst="rightArrow">
            <a:avLst/>
          </a:prstGeom>
          <a:solidFill>
            <a:schemeClr val="tx1">
              <a:lumMod val="75000"/>
              <a:lumOff val="2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ZA" sz="3200" kern="0" dirty="0" err="1">
              <a:ea typeface="Arial Unicode MS" pitchFamily="34" charset="-128"/>
              <a:cs typeface="Arial Unicode MS" pitchFamily="34" charset="-128"/>
            </a:endParaRPr>
          </a:p>
        </p:txBody>
      </p:sp>
      <p:sp>
        <p:nvSpPr>
          <p:cNvPr id="13" name="Right Arrow 12"/>
          <p:cNvSpPr/>
          <p:nvPr/>
        </p:nvSpPr>
        <p:spPr bwMode="gray">
          <a:xfrm>
            <a:off x="8215951" y="3661010"/>
            <a:ext cx="518615" cy="184245"/>
          </a:xfrm>
          <a:prstGeom prst="rightArrow">
            <a:avLst/>
          </a:prstGeom>
          <a:solidFill>
            <a:schemeClr val="tx1">
              <a:lumMod val="75000"/>
              <a:lumOff val="2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ZA" sz="3200" kern="0" dirty="0" err="1">
              <a:ea typeface="Arial Unicode MS" pitchFamily="34" charset="-128"/>
              <a:cs typeface="Arial Unicode MS" pitchFamily="34" charset="-128"/>
            </a:endParaRPr>
          </a:p>
        </p:txBody>
      </p:sp>
      <p:sp>
        <p:nvSpPr>
          <p:cNvPr id="14" name="Right Arrow 13"/>
          <p:cNvSpPr/>
          <p:nvPr/>
        </p:nvSpPr>
        <p:spPr bwMode="gray">
          <a:xfrm>
            <a:off x="8238237" y="5247562"/>
            <a:ext cx="518615" cy="184245"/>
          </a:xfrm>
          <a:prstGeom prst="rightArrow">
            <a:avLst/>
          </a:prstGeom>
          <a:solidFill>
            <a:schemeClr val="tx1">
              <a:lumMod val="75000"/>
              <a:lumOff val="2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ZA" sz="3200" kern="0" dirty="0" err="1">
              <a:ea typeface="Arial Unicode MS" pitchFamily="34" charset="-128"/>
              <a:cs typeface="Arial Unicode MS" pitchFamily="34" charset="-128"/>
            </a:endParaRPr>
          </a:p>
        </p:txBody>
      </p:sp>
      <p:sp>
        <p:nvSpPr>
          <p:cNvPr id="7" name="Oval 6"/>
          <p:cNvSpPr/>
          <p:nvPr/>
        </p:nvSpPr>
        <p:spPr bwMode="gray">
          <a:xfrm>
            <a:off x="4826609" y="2004256"/>
            <a:ext cx="571500" cy="500063"/>
          </a:xfrm>
          <a:prstGeom prst="ellipse">
            <a:avLst/>
          </a:prstGeom>
          <a:solidFill>
            <a:schemeClr val="tx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0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1</a:t>
            </a:r>
          </a:p>
        </p:txBody>
      </p:sp>
      <p:sp>
        <p:nvSpPr>
          <p:cNvPr id="15" name="Oval 14"/>
          <p:cNvSpPr/>
          <p:nvPr/>
        </p:nvSpPr>
        <p:spPr bwMode="gray">
          <a:xfrm>
            <a:off x="4826609" y="3525981"/>
            <a:ext cx="571500" cy="500063"/>
          </a:xfrm>
          <a:prstGeom prst="ellipse">
            <a:avLst/>
          </a:prstGeom>
          <a:solidFill>
            <a:schemeClr val="tx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0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2</a:t>
            </a:r>
          </a:p>
        </p:txBody>
      </p:sp>
      <p:sp>
        <p:nvSpPr>
          <p:cNvPr id="16" name="Oval 15"/>
          <p:cNvSpPr/>
          <p:nvPr/>
        </p:nvSpPr>
        <p:spPr bwMode="gray">
          <a:xfrm>
            <a:off x="4826609" y="4997530"/>
            <a:ext cx="571500" cy="500063"/>
          </a:xfrm>
          <a:prstGeom prst="ellipse">
            <a:avLst/>
          </a:prstGeom>
          <a:solidFill>
            <a:schemeClr val="tx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0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3</a:t>
            </a:r>
          </a:p>
        </p:txBody>
      </p:sp>
    </p:spTree>
    <p:extLst>
      <p:ext uri="{BB962C8B-B14F-4D97-AF65-F5344CB8AC3E}">
        <p14:creationId xmlns:p14="http://schemas.microsoft.com/office/powerpoint/2010/main" val="181422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Business Benefits</a:t>
            </a:r>
            <a:endParaRPr lang="it-IT" dirty="0"/>
          </a:p>
        </p:txBody>
      </p:sp>
      <p:sp>
        <p:nvSpPr>
          <p:cNvPr id="3" name="Rounded Rectangle 2"/>
          <p:cNvSpPr/>
          <p:nvPr/>
        </p:nvSpPr>
        <p:spPr bwMode="gray">
          <a:xfrm>
            <a:off x="323917" y="1545559"/>
            <a:ext cx="3370997" cy="1569493"/>
          </a:xfrm>
          <a:prstGeom prst="roundRect">
            <a:avLst/>
          </a:prstGeom>
          <a:solidFill>
            <a:schemeClr val="accent1"/>
          </a:solidFill>
          <a:ln w="6350" algn="ctr">
            <a:noFill/>
            <a:miter lim="800000"/>
            <a:headEnd/>
            <a:tailEnd/>
          </a:ln>
        </p:spPr>
        <p:txBody>
          <a:bodyPr lIns="90000" tIns="72000" rIns="90000" bIns="72000" rtlCol="0" anchor="t"/>
          <a:lstStyle/>
          <a:p>
            <a:pP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1. Immediate real-time insight into the state of sales orders across the Order to Cash </a:t>
            </a:r>
            <a:r>
              <a:rPr lang="en-US" sz="2000" kern="0" dirty="0" err="1">
                <a:solidFill>
                  <a:srgbClr val="000000"/>
                </a:solidFill>
                <a:ea typeface="Arial Unicode MS" pitchFamily="34" charset="-128"/>
                <a:cs typeface="Arial Unicode MS" pitchFamily="34" charset="-128"/>
              </a:rPr>
              <a:t>LifeCycle</a:t>
            </a:r>
            <a:endParaRPr lang="en-ZA" sz="2000" kern="0" dirty="0" err="1">
              <a:solidFill>
                <a:srgbClr val="000000"/>
              </a:solidFill>
              <a:ea typeface="Arial Unicode MS" pitchFamily="34" charset="-128"/>
              <a:cs typeface="Arial Unicode MS" pitchFamily="34" charset="-128"/>
            </a:endParaRPr>
          </a:p>
        </p:txBody>
      </p:sp>
      <p:sp>
        <p:nvSpPr>
          <p:cNvPr id="4" name="Rounded Rectangle 3"/>
          <p:cNvSpPr/>
          <p:nvPr/>
        </p:nvSpPr>
        <p:spPr bwMode="gray">
          <a:xfrm>
            <a:off x="4409516" y="1545559"/>
            <a:ext cx="3370997" cy="1569493"/>
          </a:xfrm>
          <a:prstGeom prst="roundRect">
            <a:avLst/>
          </a:prstGeom>
          <a:solidFill>
            <a:schemeClr val="accent1"/>
          </a:solidFill>
          <a:ln w="6350" algn="ctr">
            <a:noFill/>
            <a:miter lim="800000"/>
            <a:headEnd/>
            <a:tailEnd/>
          </a:ln>
        </p:spPr>
        <p:txBody>
          <a:bodyPr lIns="90000" tIns="72000" rIns="90000" bIns="72000" rtlCol="0" anchor="t"/>
          <a:lstStyle/>
          <a:p>
            <a:pP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2. Identify orders that are running “late” and proactively engage customers</a:t>
            </a:r>
            <a:endParaRPr lang="en-ZA" sz="2000" kern="0" dirty="0" err="1">
              <a:solidFill>
                <a:srgbClr val="000000"/>
              </a:solidFill>
              <a:ea typeface="Arial Unicode MS" pitchFamily="34" charset="-128"/>
              <a:cs typeface="Arial Unicode MS" pitchFamily="34" charset="-128"/>
            </a:endParaRPr>
          </a:p>
        </p:txBody>
      </p:sp>
      <p:sp>
        <p:nvSpPr>
          <p:cNvPr id="5" name="Rounded Rectangle 4"/>
          <p:cNvSpPr/>
          <p:nvPr/>
        </p:nvSpPr>
        <p:spPr bwMode="gray">
          <a:xfrm>
            <a:off x="8495114" y="1545559"/>
            <a:ext cx="3370997" cy="1569493"/>
          </a:xfrm>
          <a:prstGeom prst="roundRect">
            <a:avLst/>
          </a:prstGeom>
          <a:solidFill>
            <a:schemeClr val="accent1"/>
          </a:solidFill>
          <a:ln w="6350" algn="ctr">
            <a:noFill/>
            <a:miter lim="800000"/>
            <a:headEnd/>
            <a:tailEnd/>
          </a:ln>
        </p:spPr>
        <p:txBody>
          <a:bodyPr lIns="90000" tIns="72000" rIns="90000" bIns="72000" rtlCol="0" anchor="t"/>
          <a:lstStyle/>
          <a:p>
            <a:pP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3. Increased immediacy of oversight in terms of actual versus planned business performance</a:t>
            </a:r>
            <a:endParaRPr lang="en-ZA" sz="2000" kern="0" dirty="0" err="1">
              <a:solidFill>
                <a:srgbClr val="000000"/>
              </a:solidFill>
              <a:ea typeface="Arial Unicode MS" pitchFamily="34" charset="-128"/>
              <a:cs typeface="Arial Unicode MS" pitchFamily="34" charset="-128"/>
            </a:endParaRPr>
          </a:p>
        </p:txBody>
      </p:sp>
      <p:sp>
        <p:nvSpPr>
          <p:cNvPr id="6" name="Rounded Rectangle 5"/>
          <p:cNvSpPr/>
          <p:nvPr/>
        </p:nvSpPr>
        <p:spPr bwMode="gray">
          <a:xfrm>
            <a:off x="323917" y="3499463"/>
            <a:ext cx="3370997" cy="1569493"/>
          </a:xfrm>
          <a:prstGeom prst="roundRect">
            <a:avLst/>
          </a:prstGeom>
          <a:solidFill>
            <a:schemeClr val="accent1"/>
          </a:solidFill>
          <a:ln w="6350" algn="ctr">
            <a:noFill/>
            <a:miter lim="800000"/>
            <a:headEnd/>
            <a:tailEnd/>
          </a:ln>
        </p:spPr>
        <p:txBody>
          <a:bodyPr lIns="90000" tIns="72000" rIns="90000" bIns="72000" rtlCol="0" anchor="t"/>
          <a:lstStyle/>
          <a:p>
            <a:pP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4. Out the box data architectures and </a:t>
            </a:r>
            <a:r>
              <a:rPr lang="en-US" sz="2000" kern="0" dirty="0" err="1">
                <a:solidFill>
                  <a:srgbClr val="000000"/>
                </a:solidFill>
                <a:ea typeface="Arial Unicode MS" pitchFamily="34" charset="-128"/>
                <a:cs typeface="Arial Unicode MS" pitchFamily="34" charset="-128"/>
              </a:rPr>
              <a:t>visualisations</a:t>
            </a:r>
            <a:r>
              <a:rPr lang="en-US" sz="2000" kern="0" dirty="0">
                <a:solidFill>
                  <a:srgbClr val="000000"/>
                </a:solidFill>
                <a:ea typeface="Arial Unicode MS" pitchFamily="34" charset="-128"/>
                <a:cs typeface="Arial Unicode MS" pitchFamily="34" charset="-128"/>
              </a:rPr>
              <a:t> improves time to insight</a:t>
            </a:r>
            <a:endParaRPr lang="en-ZA" sz="2000" kern="0" dirty="0" err="1">
              <a:solidFill>
                <a:srgbClr val="000000"/>
              </a:solidFill>
              <a:ea typeface="Arial Unicode MS" pitchFamily="34" charset="-128"/>
              <a:cs typeface="Arial Unicode MS" pitchFamily="34" charset="-128"/>
            </a:endParaRPr>
          </a:p>
        </p:txBody>
      </p:sp>
      <p:sp>
        <p:nvSpPr>
          <p:cNvPr id="7" name="Rounded Rectangle 6"/>
          <p:cNvSpPr/>
          <p:nvPr/>
        </p:nvSpPr>
        <p:spPr bwMode="gray">
          <a:xfrm>
            <a:off x="4409516" y="3499463"/>
            <a:ext cx="3370997" cy="1569493"/>
          </a:xfrm>
          <a:prstGeom prst="roundRect">
            <a:avLst/>
          </a:prstGeom>
          <a:solidFill>
            <a:schemeClr val="accent1"/>
          </a:solidFill>
          <a:ln w="6350" algn="ctr">
            <a:noFill/>
            <a:miter lim="800000"/>
            <a:headEnd/>
            <a:tailEnd/>
          </a:ln>
        </p:spPr>
        <p:txBody>
          <a:bodyPr lIns="90000" tIns="72000" rIns="90000" bIns="72000" rtlCol="0" anchor="t"/>
          <a:lstStyle/>
          <a:p>
            <a:pP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5. Highlight trend and patterns to more adequately plan supply and infrastructure </a:t>
            </a:r>
            <a:endParaRPr lang="en-ZA" sz="2000" kern="0" dirty="0" err="1">
              <a:solidFill>
                <a:srgbClr val="000000"/>
              </a:solidFill>
              <a:ea typeface="Arial Unicode MS" pitchFamily="34" charset="-128"/>
              <a:cs typeface="Arial Unicode MS" pitchFamily="34" charset="-128"/>
            </a:endParaRPr>
          </a:p>
        </p:txBody>
      </p:sp>
      <p:sp>
        <p:nvSpPr>
          <p:cNvPr id="8" name="Rounded Rectangle 7"/>
          <p:cNvSpPr/>
          <p:nvPr/>
        </p:nvSpPr>
        <p:spPr bwMode="gray">
          <a:xfrm>
            <a:off x="8495114" y="3499463"/>
            <a:ext cx="3370997" cy="1569493"/>
          </a:xfrm>
          <a:prstGeom prst="roundRect">
            <a:avLst/>
          </a:prstGeom>
          <a:solidFill>
            <a:schemeClr val="accent1"/>
          </a:solidFill>
          <a:ln w="6350" algn="ctr">
            <a:noFill/>
            <a:miter lim="800000"/>
            <a:headEnd/>
            <a:tailEnd/>
          </a:ln>
        </p:spPr>
        <p:txBody>
          <a:bodyPr lIns="90000" tIns="72000" rIns="90000" bIns="72000" rtlCol="0" anchor="t"/>
          <a:lstStyle/>
          <a:p>
            <a:pP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6. Improved customer and order segmentation in order to identify high value and </a:t>
            </a:r>
            <a:r>
              <a:rPr lang="en-US" sz="2000" kern="0" dirty="0" err="1">
                <a:solidFill>
                  <a:srgbClr val="000000"/>
                </a:solidFill>
                <a:ea typeface="Arial Unicode MS" pitchFamily="34" charset="-128"/>
                <a:cs typeface="Arial Unicode MS" pitchFamily="34" charset="-128"/>
              </a:rPr>
              <a:t>hig</a:t>
            </a:r>
            <a:r>
              <a:rPr lang="en-US" sz="2000" kern="0" dirty="0">
                <a:solidFill>
                  <a:srgbClr val="000000"/>
                </a:solidFill>
                <a:ea typeface="Arial Unicode MS" pitchFamily="34" charset="-128"/>
                <a:cs typeface="Arial Unicode MS" pitchFamily="34" charset="-128"/>
              </a:rPr>
              <a:t>h cost customers</a:t>
            </a:r>
            <a:endParaRPr lang="en-ZA" sz="2000" kern="0" dirty="0" err="1">
              <a:solidFill>
                <a:srgbClr val="000000"/>
              </a:solidFill>
              <a:ea typeface="Arial Unicode MS" pitchFamily="34" charset="-128"/>
              <a:cs typeface="Arial Unicode MS" pitchFamily="34" charset="-128"/>
            </a:endParaRPr>
          </a:p>
        </p:txBody>
      </p:sp>
      <p:sp>
        <p:nvSpPr>
          <p:cNvPr id="9" name="Up Arrow 8"/>
          <p:cNvSpPr/>
          <p:nvPr/>
        </p:nvSpPr>
        <p:spPr bwMode="gray">
          <a:xfrm>
            <a:off x="689113" y="5453367"/>
            <a:ext cx="834887" cy="874643"/>
          </a:xfrm>
          <a:prstGeom prst="up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ZA"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TextBox 9"/>
          <p:cNvSpPr txBox="1"/>
          <p:nvPr/>
        </p:nvSpPr>
        <p:spPr>
          <a:xfrm>
            <a:off x="1616765" y="5453367"/>
            <a:ext cx="1985384" cy="83099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ZA" sz="1800" kern="0" dirty="0">
                <a:ea typeface="Arial Unicode MS" pitchFamily="34" charset="-128"/>
                <a:cs typeface="Arial Unicode MS" pitchFamily="34" charset="-128"/>
              </a:rPr>
              <a:t>Improve    Customer </a:t>
            </a:r>
            <a:r>
              <a:rPr lang="en-ZA" kern="0" dirty="0">
                <a:ea typeface="Arial Unicode MS" pitchFamily="34" charset="-128"/>
                <a:cs typeface="Arial Unicode MS" pitchFamily="34" charset="-128"/>
              </a:rPr>
              <a:t>Satisfaction</a:t>
            </a:r>
            <a:endParaRPr lang="en-ZA" sz="1800" kern="0" dirty="0">
              <a:ea typeface="Arial Unicode MS" pitchFamily="34" charset="-128"/>
              <a:cs typeface="Arial Unicode MS" pitchFamily="34" charset="-128"/>
            </a:endParaRPr>
          </a:p>
        </p:txBody>
      </p:sp>
      <p:sp>
        <p:nvSpPr>
          <p:cNvPr id="11" name="Up Arrow 10"/>
          <p:cNvSpPr/>
          <p:nvPr/>
        </p:nvSpPr>
        <p:spPr bwMode="gray">
          <a:xfrm>
            <a:off x="4409516" y="5453367"/>
            <a:ext cx="834887" cy="874643"/>
          </a:xfrm>
          <a:prstGeom prst="up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ZA"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2" name="TextBox 11"/>
          <p:cNvSpPr txBox="1"/>
          <p:nvPr/>
        </p:nvSpPr>
        <p:spPr>
          <a:xfrm>
            <a:off x="5337168" y="5453367"/>
            <a:ext cx="1985384" cy="83099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ZA" sz="1800" kern="0" dirty="0">
                <a:ea typeface="Arial Unicode MS" pitchFamily="34" charset="-128"/>
                <a:cs typeface="Arial Unicode MS" pitchFamily="34" charset="-128"/>
              </a:rPr>
              <a:t>Improve     Revenue Collection &amp; Working Capital</a:t>
            </a:r>
          </a:p>
        </p:txBody>
      </p:sp>
      <p:sp>
        <p:nvSpPr>
          <p:cNvPr id="13" name="Up Arrow 12"/>
          <p:cNvSpPr/>
          <p:nvPr/>
        </p:nvSpPr>
        <p:spPr bwMode="gray">
          <a:xfrm flipV="1">
            <a:off x="8608483" y="5420069"/>
            <a:ext cx="834887" cy="967339"/>
          </a:xfrm>
          <a:prstGeom prst="up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ZA"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TextBox 13"/>
          <p:cNvSpPr txBox="1"/>
          <p:nvPr/>
        </p:nvSpPr>
        <p:spPr>
          <a:xfrm>
            <a:off x="9443370" y="5420069"/>
            <a:ext cx="1985384" cy="83099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ZA" sz="1800" kern="0" dirty="0">
                <a:ea typeface="Arial Unicode MS" pitchFamily="34" charset="-128"/>
                <a:cs typeface="Arial Unicode MS" pitchFamily="34" charset="-128"/>
              </a:rPr>
              <a:t>Reduce “Lost Orders” &amp; </a:t>
            </a:r>
            <a:r>
              <a:rPr lang="en-ZA" kern="0" dirty="0">
                <a:ea typeface="Arial Unicode MS" pitchFamily="34" charset="-128"/>
                <a:cs typeface="Arial Unicode MS" pitchFamily="34" charset="-128"/>
              </a:rPr>
              <a:t>Bottlenecks</a:t>
            </a:r>
            <a:endParaRPr lang="en-ZA" sz="18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40333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Packaged Scope</a:t>
            </a:r>
            <a:endParaRPr lang="it-IT" dirty="0"/>
          </a:p>
        </p:txBody>
      </p:sp>
      <p:sp>
        <p:nvSpPr>
          <p:cNvPr id="3" name="Rounded Rectangle 2"/>
          <p:cNvSpPr/>
          <p:nvPr/>
        </p:nvSpPr>
        <p:spPr bwMode="gray">
          <a:xfrm>
            <a:off x="323917" y="1577231"/>
            <a:ext cx="2088107" cy="655093"/>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Sales Activities</a:t>
            </a:r>
            <a:endParaRPr lang="en-ZA" sz="2000" kern="0" dirty="0" err="1">
              <a:solidFill>
                <a:srgbClr val="000000"/>
              </a:solidFill>
              <a:ea typeface="Arial Unicode MS" pitchFamily="34" charset="-128"/>
              <a:cs typeface="Arial Unicode MS" pitchFamily="34" charset="-128"/>
            </a:endParaRPr>
          </a:p>
        </p:txBody>
      </p:sp>
      <p:sp>
        <p:nvSpPr>
          <p:cNvPr id="4" name="Rounded Rectangle 3"/>
          <p:cNvSpPr/>
          <p:nvPr/>
        </p:nvSpPr>
        <p:spPr bwMode="gray">
          <a:xfrm>
            <a:off x="2214734" y="2393819"/>
            <a:ext cx="2088107" cy="655093"/>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Sales Orders</a:t>
            </a:r>
            <a:endParaRPr lang="en-ZA" sz="2000" kern="0" dirty="0" err="1">
              <a:solidFill>
                <a:srgbClr val="000000"/>
              </a:solidFill>
              <a:ea typeface="Arial Unicode MS" pitchFamily="34" charset="-128"/>
              <a:cs typeface="Arial Unicode MS" pitchFamily="34" charset="-128"/>
            </a:endParaRPr>
          </a:p>
        </p:txBody>
      </p:sp>
      <p:sp>
        <p:nvSpPr>
          <p:cNvPr id="5" name="Rounded Rectangle 4"/>
          <p:cNvSpPr/>
          <p:nvPr/>
        </p:nvSpPr>
        <p:spPr bwMode="gray">
          <a:xfrm>
            <a:off x="4105551" y="3210407"/>
            <a:ext cx="2088107" cy="655093"/>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Deliveries</a:t>
            </a:r>
            <a:endParaRPr lang="en-ZA" sz="2000" kern="0" dirty="0" err="1">
              <a:solidFill>
                <a:srgbClr val="000000"/>
              </a:solidFill>
              <a:ea typeface="Arial Unicode MS" pitchFamily="34" charset="-128"/>
              <a:cs typeface="Arial Unicode MS" pitchFamily="34" charset="-128"/>
            </a:endParaRPr>
          </a:p>
        </p:txBody>
      </p:sp>
      <p:sp>
        <p:nvSpPr>
          <p:cNvPr id="6" name="Rounded Rectangle 5"/>
          <p:cNvSpPr/>
          <p:nvPr/>
        </p:nvSpPr>
        <p:spPr bwMode="gray">
          <a:xfrm>
            <a:off x="5996368" y="4026995"/>
            <a:ext cx="2088107" cy="655093"/>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Shipments</a:t>
            </a:r>
            <a:endParaRPr lang="en-ZA" sz="2000" kern="0" dirty="0" err="1">
              <a:solidFill>
                <a:srgbClr val="000000"/>
              </a:solidFill>
              <a:ea typeface="Arial Unicode MS" pitchFamily="34" charset="-128"/>
              <a:cs typeface="Arial Unicode MS" pitchFamily="34" charset="-128"/>
            </a:endParaRPr>
          </a:p>
        </p:txBody>
      </p:sp>
      <p:sp>
        <p:nvSpPr>
          <p:cNvPr id="7" name="Rounded Rectangle 6"/>
          <p:cNvSpPr/>
          <p:nvPr/>
        </p:nvSpPr>
        <p:spPr bwMode="gray">
          <a:xfrm>
            <a:off x="7887185" y="4843583"/>
            <a:ext cx="2088107" cy="655093"/>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Billing</a:t>
            </a:r>
            <a:endParaRPr lang="en-ZA" sz="2000" kern="0" dirty="0" err="1">
              <a:solidFill>
                <a:srgbClr val="000000"/>
              </a:solidFill>
              <a:ea typeface="Arial Unicode MS" pitchFamily="34" charset="-128"/>
              <a:cs typeface="Arial Unicode MS" pitchFamily="34" charset="-128"/>
            </a:endParaRPr>
          </a:p>
        </p:txBody>
      </p:sp>
      <p:sp>
        <p:nvSpPr>
          <p:cNvPr id="8" name="Rounded Rectangle 7"/>
          <p:cNvSpPr/>
          <p:nvPr/>
        </p:nvSpPr>
        <p:spPr bwMode="gray">
          <a:xfrm>
            <a:off x="9778004" y="5660172"/>
            <a:ext cx="2088107" cy="655093"/>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Collections</a:t>
            </a:r>
            <a:endParaRPr lang="en-ZA" sz="2000" kern="0" dirty="0" err="1">
              <a:solidFill>
                <a:srgbClr val="000000"/>
              </a:solidFill>
              <a:ea typeface="Arial Unicode MS" pitchFamily="34" charset="-128"/>
              <a:cs typeface="Arial Unicode MS" pitchFamily="34" charset="-128"/>
            </a:endParaRPr>
          </a:p>
        </p:txBody>
      </p:sp>
      <p:cxnSp>
        <p:nvCxnSpPr>
          <p:cNvPr id="10" name="Elbow Connector 9"/>
          <p:cNvCxnSpPr>
            <a:stCxn id="3" idx="2"/>
            <a:endCxn id="4" idx="1"/>
          </p:cNvCxnSpPr>
          <p:nvPr/>
        </p:nvCxnSpPr>
        <p:spPr>
          <a:xfrm rot="16200000" flipH="1">
            <a:off x="1546831" y="2053463"/>
            <a:ext cx="489042" cy="846763"/>
          </a:xfrm>
          <a:prstGeom prst="bent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3437648" y="2841617"/>
            <a:ext cx="489042" cy="846763"/>
          </a:xfrm>
          <a:prstGeom prst="bent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5328466" y="3686640"/>
            <a:ext cx="489042" cy="846763"/>
          </a:xfrm>
          <a:prstGeom prst="bent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7219282" y="4503227"/>
            <a:ext cx="489042" cy="846763"/>
          </a:xfrm>
          <a:prstGeom prst="bent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H="1">
            <a:off x="9084390" y="5319816"/>
            <a:ext cx="489042" cy="846763"/>
          </a:xfrm>
          <a:prstGeom prst="bent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29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Architecture Models</a:t>
            </a:r>
            <a:endParaRPr lang="it-IT" dirty="0"/>
          </a:p>
        </p:txBody>
      </p:sp>
      <p:sp>
        <p:nvSpPr>
          <p:cNvPr id="3" name="Rounded Rectangle 2"/>
          <p:cNvSpPr/>
          <p:nvPr/>
        </p:nvSpPr>
        <p:spPr bwMode="gray">
          <a:xfrm>
            <a:off x="4035009" y="2132412"/>
            <a:ext cx="5446138" cy="997527"/>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ZA" sz="2000" kern="0" dirty="0">
                <a:solidFill>
                  <a:srgbClr val="000000"/>
                </a:solidFill>
                <a:ea typeface="Arial Unicode MS" pitchFamily="34" charset="-128"/>
                <a:cs typeface="Arial Unicode MS" pitchFamily="34" charset="-128"/>
              </a:rPr>
              <a:t>SAP Analytics</a:t>
            </a:r>
          </a:p>
          <a:p>
            <a:pPr algn="ctr" fontAlgn="base">
              <a:spcBef>
                <a:spcPct val="50000"/>
              </a:spcBef>
              <a:spcAft>
                <a:spcPct val="0"/>
              </a:spcAft>
              <a:buClr>
                <a:srgbClr val="F0AB00"/>
              </a:buClr>
              <a:buSzPct val="80000"/>
            </a:pPr>
            <a:r>
              <a:rPr lang="en-ZA" sz="2000" kern="0" dirty="0">
                <a:solidFill>
                  <a:srgbClr val="000000"/>
                </a:solidFill>
                <a:ea typeface="Arial Unicode MS" pitchFamily="34" charset="-128"/>
                <a:cs typeface="Arial Unicode MS" pitchFamily="34" charset="-128"/>
              </a:rPr>
              <a:t>Cloud</a:t>
            </a:r>
            <a:endParaRPr lang="en-ZA" sz="2000" kern="0" dirty="0" err="1">
              <a:solidFill>
                <a:srgbClr val="000000"/>
              </a:solidFill>
              <a:ea typeface="Arial Unicode MS" pitchFamily="34" charset="-128"/>
              <a:cs typeface="Arial Unicode MS" pitchFamily="34" charset="-128"/>
            </a:endParaRPr>
          </a:p>
        </p:txBody>
      </p:sp>
      <p:sp>
        <p:nvSpPr>
          <p:cNvPr id="4" name="Rounded Rectangle 3"/>
          <p:cNvSpPr/>
          <p:nvPr/>
        </p:nvSpPr>
        <p:spPr bwMode="gray">
          <a:xfrm>
            <a:off x="4035009" y="3426586"/>
            <a:ext cx="1612382" cy="2374133"/>
          </a:xfrm>
          <a:prstGeom prst="roundRect">
            <a:avLst/>
          </a:prstGeom>
          <a:solidFill>
            <a:schemeClr val="accent1"/>
          </a:solidFill>
          <a:ln w="6350" algn="ctr">
            <a:noFill/>
            <a:miter lim="800000"/>
            <a:headEnd/>
            <a:tailEnd/>
          </a:ln>
        </p:spPr>
        <p:txBody>
          <a:bodyPr lIns="90000" tIns="72000" rIns="90000" bIns="72000" rtlCol="0" anchor="t"/>
          <a:lstStyle/>
          <a:p>
            <a:pPr algn="ctr" fontAlgn="base">
              <a:spcBef>
                <a:spcPct val="50000"/>
              </a:spcBef>
              <a:spcAft>
                <a:spcPct val="0"/>
              </a:spcAft>
              <a:buClr>
                <a:srgbClr val="F0AB00"/>
              </a:buClr>
              <a:buSzPct val="80000"/>
            </a:pPr>
            <a:r>
              <a:rPr lang="en-ZA" sz="2000" kern="0" dirty="0">
                <a:solidFill>
                  <a:srgbClr val="000000"/>
                </a:solidFill>
                <a:ea typeface="Arial Unicode MS" pitchFamily="34" charset="-128"/>
                <a:cs typeface="Arial Unicode MS" pitchFamily="34" charset="-128"/>
              </a:rPr>
              <a:t>Proprietary</a:t>
            </a:r>
          </a:p>
          <a:p>
            <a:pPr algn="ctr" fontAlgn="base">
              <a:spcBef>
                <a:spcPct val="50000"/>
              </a:spcBef>
              <a:spcAft>
                <a:spcPct val="0"/>
              </a:spcAft>
              <a:buClr>
                <a:srgbClr val="F0AB00"/>
              </a:buClr>
              <a:buSzPct val="80000"/>
            </a:pPr>
            <a:r>
              <a:rPr lang="en-ZA" sz="2000" kern="0" dirty="0">
                <a:solidFill>
                  <a:srgbClr val="000000"/>
                </a:solidFill>
                <a:ea typeface="Arial Unicode MS" pitchFamily="34" charset="-128"/>
                <a:cs typeface="Arial Unicode MS" pitchFamily="34" charset="-128"/>
              </a:rPr>
              <a:t>Database</a:t>
            </a:r>
            <a:endParaRPr lang="en-ZA" sz="2000" kern="0" dirty="0" err="1">
              <a:solidFill>
                <a:srgbClr val="000000"/>
              </a:solidFill>
              <a:ea typeface="Arial Unicode MS" pitchFamily="34" charset="-128"/>
              <a:cs typeface="Arial Unicode MS" pitchFamily="34" charset="-128"/>
            </a:endParaRPr>
          </a:p>
        </p:txBody>
      </p:sp>
      <p:sp>
        <p:nvSpPr>
          <p:cNvPr id="5" name="Rounded Rectangle 4"/>
          <p:cNvSpPr/>
          <p:nvPr/>
        </p:nvSpPr>
        <p:spPr bwMode="gray">
          <a:xfrm>
            <a:off x="5951887" y="3426586"/>
            <a:ext cx="1612382" cy="2374133"/>
          </a:xfrm>
          <a:prstGeom prst="roundRect">
            <a:avLst/>
          </a:prstGeom>
          <a:solidFill>
            <a:schemeClr val="accent1"/>
          </a:solidFill>
          <a:ln w="6350" algn="ctr">
            <a:noFill/>
            <a:miter lim="800000"/>
            <a:headEnd/>
            <a:tailEnd/>
          </a:ln>
        </p:spPr>
        <p:txBody>
          <a:bodyPr lIns="90000" tIns="72000" rIns="90000" bIns="72000" rtlCol="0" anchor="t"/>
          <a:lstStyle/>
          <a:p>
            <a:pPr algn="ctr" fontAlgn="base">
              <a:spcBef>
                <a:spcPct val="50000"/>
              </a:spcBef>
              <a:spcAft>
                <a:spcPct val="0"/>
              </a:spcAft>
              <a:buClr>
                <a:srgbClr val="F0AB00"/>
              </a:buClr>
              <a:buSzPct val="80000"/>
            </a:pPr>
            <a:r>
              <a:rPr lang="en-ZA" sz="2000" kern="0" dirty="0">
                <a:solidFill>
                  <a:srgbClr val="000000"/>
                </a:solidFill>
                <a:ea typeface="Arial Unicode MS" pitchFamily="34" charset="-128"/>
                <a:cs typeface="Arial Unicode MS" pitchFamily="34" charset="-128"/>
              </a:rPr>
              <a:t>SAP Hana</a:t>
            </a:r>
          </a:p>
        </p:txBody>
      </p:sp>
      <p:sp>
        <p:nvSpPr>
          <p:cNvPr id="6" name="Rounded Rectangle 5"/>
          <p:cNvSpPr/>
          <p:nvPr/>
        </p:nvSpPr>
        <p:spPr bwMode="gray">
          <a:xfrm>
            <a:off x="7868765" y="3426586"/>
            <a:ext cx="1612382" cy="2374133"/>
          </a:xfrm>
          <a:prstGeom prst="roundRect">
            <a:avLst/>
          </a:prstGeom>
          <a:solidFill>
            <a:schemeClr val="accent1"/>
          </a:solidFill>
          <a:ln w="6350" algn="ctr">
            <a:noFill/>
            <a:miter lim="800000"/>
            <a:headEnd/>
            <a:tailEnd/>
          </a:ln>
        </p:spPr>
        <p:txBody>
          <a:bodyPr lIns="90000" tIns="72000" rIns="90000" bIns="72000" rtlCol="0" anchor="t"/>
          <a:lstStyle/>
          <a:p>
            <a:pPr algn="ctr" fontAlgn="base">
              <a:spcBef>
                <a:spcPct val="50000"/>
              </a:spcBef>
              <a:spcAft>
                <a:spcPct val="0"/>
              </a:spcAft>
              <a:buClr>
                <a:srgbClr val="F0AB00"/>
              </a:buClr>
              <a:buSzPct val="80000"/>
            </a:pPr>
            <a:r>
              <a:rPr lang="en-ZA" sz="2000" kern="0" dirty="0" err="1">
                <a:solidFill>
                  <a:srgbClr val="000000"/>
                </a:solidFill>
                <a:ea typeface="Arial Unicode MS" pitchFamily="34" charset="-128"/>
                <a:cs typeface="Arial Unicode MS" pitchFamily="34" charset="-128"/>
              </a:rPr>
              <a:t>BobJ</a:t>
            </a:r>
            <a:r>
              <a:rPr lang="en-ZA" sz="2000" kern="0" dirty="0">
                <a:solidFill>
                  <a:srgbClr val="000000"/>
                </a:solidFill>
                <a:ea typeface="Arial Unicode MS" pitchFamily="34" charset="-128"/>
                <a:cs typeface="Arial Unicode MS" pitchFamily="34" charset="-128"/>
              </a:rPr>
              <a:t> Universe</a:t>
            </a:r>
          </a:p>
        </p:txBody>
      </p:sp>
      <p:sp>
        <p:nvSpPr>
          <p:cNvPr id="8" name="Rounded Rectangle 7"/>
          <p:cNvSpPr/>
          <p:nvPr/>
        </p:nvSpPr>
        <p:spPr bwMode="gray">
          <a:xfrm>
            <a:off x="2071690" y="2132412"/>
            <a:ext cx="1725814" cy="997527"/>
          </a:xfrm>
          <a:prstGeom prst="roundRect">
            <a:avLst/>
          </a:prstGeom>
          <a:solidFill>
            <a:schemeClr val="tx2">
              <a:lumMod val="50000"/>
            </a:schemeClr>
          </a:solidFill>
          <a:ln w="25400" cap="flat" cmpd="sng" algn="ctr">
            <a:noFill/>
            <a:prstDash val="solid"/>
          </a:ln>
          <a:effectLst/>
        </p:spPr>
        <p:txBody>
          <a:bodyPr rtlCol="0" anchor="ctr"/>
          <a:lstStyle/>
          <a:p>
            <a:r>
              <a:rPr lang="en-US" sz="2000" kern="0" dirty="0">
                <a:solidFill>
                  <a:prstClr val="white"/>
                </a:solidFill>
                <a:cs typeface="Arial" panose="020B0604020202020204" pitchFamily="34" charset="0"/>
              </a:rPr>
              <a:t>User Interface Layer</a:t>
            </a:r>
            <a:endParaRPr lang="en-ZA" sz="2000" kern="0" dirty="0" err="1">
              <a:solidFill>
                <a:prstClr val="white"/>
              </a:solidFill>
              <a:cs typeface="Arial" panose="020B0604020202020204" pitchFamily="34" charset="0"/>
            </a:endParaRPr>
          </a:p>
        </p:txBody>
      </p:sp>
      <p:sp>
        <p:nvSpPr>
          <p:cNvPr id="9" name="Rounded Rectangle 8"/>
          <p:cNvSpPr/>
          <p:nvPr/>
        </p:nvSpPr>
        <p:spPr bwMode="gray">
          <a:xfrm>
            <a:off x="2071689" y="3426586"/>
            <a:ext cx="1725814" cy="2374133"/>
          </a:xfrm>
          <a:prstGeom prst="roundRect">
            <a:avLst/>
          </a:prstGeom>
          <a:solidFill>
            <a:schemeClr val="tx2">
              <a:lumMod val="50000"/>
            </a:schemeClr>
          </a:solidFill>
          <a:ln w="25400" cap="flat" cmpd="sng" algn="ctr">
            <a:noFill/>
            <a:prstDash val="solid"/>
          </a:ln>
          <a:effectLst/>
        </p:spPr>
        <p:txBody>
          <a:bodyPr rtlCol="0" anchor="ctr"/>
          <a:lstStyle/>
          <a:p>
            <a:r>
              <a:rPr lang="en-US" sz="2000" kern="0" dirty="0">
                <a:solidFill>
                  <a:prstClr val="white"/>
                </a:solidFill>
                <a:cs typeface="Arial" panose="020B0604020202020204" pitchFamily="34" charset="0"/>
              </a:rPr>
              <a:t>Business View </a:t>
            </a:r>
          </a:p>
          <a:p>
            <a:r>
              <a:rPr lang="en-US" sz="2000" kern="0" dirty="0">
                <a:solidFill>
                  <a:prstClr val="white"/>
                </a:solidFill>
                <a:cs typeface="Arial" panose="020B0604020202020204" pitchFamily="34" charset="0"/>
              </a:rPr>
              <a:t>Layer</a:t>
            </a:r>
            <a:endParaRPr lang="en-ZA" sz="2000" kern="0" dirty="0" err="1">
              <a:solidFill>
                <a:prstClr val="white"/>
              </a:solidFill>
              <a:cs typeface="Arial" panose="020B0604020202020204" pitchFamily="34" charset="0"/>
            </a:endParaRPr>
          </a:p>
        </p:txBody>
      </p:sp>
      <p:sp>
        <p:nvSpPr>
          <p:cNvPr id="10" name="Rounded Rectangle 9"/>
          <p:cNvSpPr/>
          <p:nvPr/>
        </p:nvSpPr>
        <p:spPr bwMode="gray">
          <a:xfrm>
            <a:off x="4092161" y="4471982"/>
            <a:ext cx="1503532" cy="1017021"/>
          </a:xfrm>
          <a:prstGeom prst="roundRect">
            <a:avLst/>
          </a:prstGeom>
          <a:solidFill>
            <a:srgbClr val="7CC8C1"/>
          </a:solidFill>
          <a:ln w="25400" cap="flat" cmpd="sng" algn="ctr">
            <a:noFill/>
            <a:prstDash val="solid"/>
          </a:ln>
          <a:effectLst/>
        </p:spPr>
        <p:txBody>
          <a:bodyPr rtlCol="0" anchor="ctr"/>
          <a:lstStyle/>
          <a:p>
            <a:r>
              <a:rPr lang="en-US" sz="2000" kern="0" dirty="0" err="1">
                <a:solidFill>
                  <a:srgbClr val="000000"/>
                </a:solidFill>
                <a:cs typeface="Arial" panose="020B0604020202020204" pitchFamily="34" charset="0"/>
              </a:rPr>
              <a:t>Litech</a:t>
            </a:r>
            <a:r>
              <a:rPr lang="en-US" sz="2000" kern="0" dirty="0">
                <a:solidFill>
                  <a:srgbClr val="000000"/>
                </a:solidFill>
                <a:cs typeface="Arial" panose="020B0604020202020204" pitchFamily="34" charset="0"/>
              </a:rPr>
              <a:t> Business Views</a:t>
            </a:r>
            <a:endParaRPr lang="en-ZA" sz="2000" kern="0" dirty="0" err="1">
              <a:solidFill>
                <a:srgbClr val="000000"/>
              </a:solidFill>
              <a:cs typeface="Arial" panose="020B0604020202020204" pitchFamily="34" charset="0"/>
            </a:endParaRPr>
          </a:p>
        </p:txBody>
      </p:sp>
      <p:sp>
        <p:nvSpPr>
          <p:cNvPr id="11" name="Rounded Rectangle 10"/>
          <p:cNvSpPr/>
          <p:nvPr/>
        </p:nvSpPr>
        <p:spPr bwMode="gray">
          <a:xfrm>
            <a:off x="6009039" y="4471981"/>
            <a:ext cx="1503532" cy="1017021"/>
          </a:xfrm>
          <a:prstGeom prst="roundRect">
            <a:avLst/>
          </a:prstGeom>
          <a:solidFill>
            <a:srgbClr val="7CC8C1"/>
          </a:solidFill>
          <a:ln w="25400" cap="flat" cmpd="sng" algn="ctr">
            <a:noFill/>
            <a:prstDash val="solid"/>
          </a:ln>
          <a:effectLst/>
        </p:spPr>
        <p:txBody>
          <a:bodyPr rtlCol="0" anchor="ctr"/>
          <a:lstStyle/>
          <a:p>
            <a:r>
              <a:rPr lang="en-US" sz="2000" kern="0" dirty="0" err="1">
                <a:solidFill>
                  <a:srgbClr val="000000"/>
                </a:solidFill>
                <a:cs typeface="Arial" panose="020B0604020202020204" pitchFamily="34" charset="0"/>
              </a:rPr>
              <a:t>Litech</a:t>
            </a:r>
            <a:r>
              <a:rPr lang="en-US" sz="2000" kern="0" dirty="0">
                <a:solidFill>
                  <a:srgbClr val="000000"/>
                </a:solidFill>
                <a:cs typeface="Arial" panose="020B0604020202020204" pitchFamily="34" charset="0"/>
              </a:rPr>
              <a:t> Business Views</a:t>
            </a:r>
            <a:endParaRPr lang="en-ZA" sz="2000" kern="0" dirty="0" err="1">
              <a:solidFill>
                <a:srgbClr val="000000"/>
              </a:solidFill>
              <a:cs typeface="Arial" panose="020B0604020202020204" pitchFamily="34" charset="0"/>
            </a:endParaRPr>
          </a:p>
        </p:txBody>
      </p:sp>
      <p:sp>
        <p:nvSpPr>
          <p:cNvPr id="13" name="Rounded Rectangle 12"/>
          <p:cNvSpPr/>
          <p:nvPr/>
        </p:nvSpPr>
        <p:spPr bwMode="gray">
          <a:xfrm>
            <a:off x="7925917" y="4471980"/>
            <a:ext cx="1503532" cy="1017021"/>
          </a:xfrm>
          <a:prstGeom prst="roundRect">
            <a:avLst/>
          </a:prstGeom>
          <a:solidFill>
            <a:srgbClr val="7CC8C1"/>
          </a:solidFill>
          <a:ln w="25400" cap="flat" cmpd="sng" algn="ctr">
            <a:noFill/>
            <a:prstDash val="solid"/>
          </a:ln>
          <a:effectLst/>
        </p:spPr>
        <p:txBody>
          <a:bodyPr rtlCol="0" anchor="ctr"/>
          <a:lstStyle/>
          <a:p>
            <a:r>
              <a:rPr lang="en-US" sz="2000" kern="0" dirty="0" err="1">
                <a:solidFill>
                  <a:srgbClr val="000000"/>
                </a:solidFill>
                <a:cs typeface="Arial" panose="020B0604020202020204" pitchFamily="34" charset="0"/>
              </a:rPr>
              <a:t>Litech</a:t>
            </a:r>
            <a:r>
              <a:rPr lang="en-US" sz="2000" kern="0" dirty="0">
                <a:solidFill>
                  <a:srgbClr val="000000"/>
                </a:solidFill>
                <a:cs typeface="Arial" panose="020B0604020202020204" pitchFamily="34" charset="0"/>
              </a:rPr>
              <a:t> Business Views</a:t>
            </a:r>
            <a:endParaRPr lang="en-ZA" sz="2000" kern="0" dirty="0" err="1">
              <a:solidFill>
                <a:srgbClr val="000000"/>
              </a:solidFill>
              <a:cs typeface="Arial" panose="020B0604020202020204" pitchFamily="34" charset="0"/>
            </a:endParaRPr>
          </a:p>
        </p:txBody>
      </p:sp>
      <p:sp>
        <p:nvSpPr>
          <p:cNvPr id="16" name="TextBox 15"/>
          <p:cNvSpPr txBox="1"/>
          <p:nvPr/>
        </p:nvSpPr>
        <p:spPr>
          <a:xfrm>
            <a:off x="3797502" y="1471162"/>
            <a:ext cx="5296393" cy="276999"/>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ZA" b="1" kern="0" dirty="0">
                <a:solidFill>
                  <a:srgbClr val="000000"/>
                </a:solidFill>
                <a:ea typeface="Arial Unicode MS" pitchFamily="34" charset="-128"/>
                <a:cs typeface="Arial Unicode MS" pitchFamily="34" charset="-128"/>
              </a:rPr>
              <a:t>Core Deployment Model</a:t>
            </a:r>
          </a:p>
        </p:txBody>
      </p:sp>
      <p:sp>
        <p:nvSpPr>
          <p:cNvPr id="18" name="TextBox 17"/>
          <p:cNvSpPr txBox="1"/>
          <p:nvPr/>
        </p:nvSpPr>
        <p:spPr>
          <a:xfrm>
            <a:off x="4035009" y="6196849"/>
            <a:ext cx="6456893" cy="276999"/>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ZA" kern="0" dirty="0">
                <a:solidFill>
                  <a:srgbClr val="000000"/>
                </a:solidFill>
                <a:ea typeface="Arial Unicode MS" pitchFamily="34" charset="-128"/>
                <a:cs typeface="Arial Unicode MS" pitchFamily="34" charset="-128"/>
              </a:rPr>
              <a:t>Packaged in minimum bundles of 10 SAC Licences</a:t>
            </a:r>
          </a:p>
        </p:txBody>
      </p:sp>
    </p:spTree>
    <p:extLst>
      <p:ext uri="{BB962C8B-B14F-4D97-AF65-F5344CB8AC3E}">
        <p14:creationId xmlns:p14="http://schemas.microsoft.com/office/powerpoint/2010/main" val="91222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gray">
          <a:xfrm>
            <a:off x="2719957" y="2294555"/>
            <a:ext cx="2445103" cy="887105"/>
          </a:xfrm>
          <a:prstGeom prst="roundRect">
            <a:avLst/>
          </a:prstGeom>
          <a:solidFill>
            <a:srgbClr val="7CC8C1"/>
          </a:solidFill>
          <a:ln w="25400" cap="flat" cmpd="sng" algn="ctr">
            <a:solidFill>
              <a:srgbClr val="FFFF00"/>
            </a:solidFill>
            <a:prstDash val="solid"/>
          </a:ln>
          <a:effectLst/>
        </p:spPr>
        <p:txBody>
          <a:bodyPr rtlCol="0" anchor="ctr"/>
          <a:lstStyle/>
          <a:p>
            <a:pPr algn="ctr"/>
            <a:r>
              <a:rPr lang="en-US" sz="1600" kern="0" dirty="0">
                <a:cs typeface="Arial" panose="020B0604020202020204" pitchFamily="34" charset="0"/>
              </a:rPr>
              <a:t>R 150,000.00</a:t>
            </a:r>
            <a:endParaRPr lang="en-ZA" sz="1600" kern="0" dirty="0" err="1">
              <a:cs typeface="Arial" panose="020B0604020202020204" pitchFamily="34" charset="0"/>
            </a:endParaRPr>
          </a:p>
        </p:txBody>
      </p:sp>
      <p:sp>
        <p:nvSpPr>
          <p:cNvPr id="10" name="Rounded Rectangle 9"/>
          <p:cNvSpPr/>
          <p:nvPr/>
        </p:nvSpPr>
        <p:spPr bwMode="gray">
          <a:xfrm>
            <a:off x="2719957" y="3732567"/>
            <a:ext cx="2445103" cy="887105"/>
          </a:xfrm>
          <a:prstGeom prst="roundRect">
            <a:avLst/>
          </a:prstGeom>
          <a:solidFill>
            <a:srgbClr val="7CC8C1"/>
          </a:solidFill>
          <a:ln w="25400" cap="flat" cmpd="sng" algn="ctr">
            <a:solidFill>
              <a:srgbClr val="FFFF00"/>
            </a:solidFill>
            <a:prstDash val="solid"/>
          </a:ln>
          <a:effectLst/>
        </p:spPr>
        <p:txBody>
          <a:bodyPr rtlCol="0" anchor="ctr"/>
          <a:lstStyle/>
          <a:p>
            <a:pPr algn="ctr"/>
            <a:r>
              <a:rPr lang="en-US" sz="1600" kern="0" dirty="0">
                <a:cs typeface="Arial" panose="020B0604020202020204" pitchFamily="34" charset="0"/>
              </a:rPr>
              <a:t>R 400,000.00</a:t>
            </a:r>
            <a:endParaRPr lang="en-ZA" sz="1600" kern="0" dirty="0" err="1">
              <a:cs typeface="Arial" panose="020B0604020202020204" pitchFamily="34" charset="0"/>
            </a:endParaRPr>
          </a:p>
        </p:txBody>
      </p:sp>
      <p:sp>
        <p:nvSpPr>
          <p:cNvPr id="12" name="Rounded Rectangle 11"/>
          <p:cNvSpPr/>
          <p:nvPr/>
        </p:nvSpPr>
        <p:spPr bwMode="gray">
          <a:xfrm>
            <a:off x="6011336" y="2294555"/>
            <a:ext cx="2396993" cy="887105"/>
          </a:xfrm>
          <a:prstGeom prst="roundRect">
            <a:avLst/>
          </a:prstGeom>
          <a:solidFill>
            <a:schemeClr val="tx2">
              <a:lumMod val="50000"/>
            </a:schemeClr>
          </a:solidFill>
          <a:ln w="25400" cap="flat" cmpd="sng" algn="ctr">
            <a:solidFill>
              <a:srgbClr val="FFFF00"/>
            </a:solidFill>
            <a:prstDash val="solid"/>
          </a:ln>
          <a:effectLst/>
        </p:spPr>
        <p:txBody>
          <a:bodyPr rtlCol="0" anchor="ctr"/>
          <a:lstStyle/>
          <a:p>
            <a:pPr algn="ctr"/>
            <a:r>
              <a:rPr lang="en-US" sz="1400" kern="0" dirty="0">
                <a:solidFill>
                  <a:prstClr val="white"/>
                </a:solidFill>
                <a:cs typeface="Arial" panose="020B0604020202020204" pitchFamily="34" charset="0"/>
              </a:rPr>
              <a:t>2 to 4 weeks</a:t>
            </a:r>
            <a:endParaRPr lang="en-ZA" sz="1400" kern="0" dirty="0" err="1">
              <a:solidFill>
                <a:prstClr val="white"/>
              </a:solidFill>
              <a:cs typeface="Arial" panose="020B0604020202020204" pitchFamily="34" charset="0"/>
            </a:endParaRPr>
          </a:p>
        </p:txBody>
      </p:sp>
      <p:sp>
        <p:nvSpPr>
          <p:cNvPr id="13" name="Rounded Rectangle 12"/>
          <p:cNvSpPr/>
          <p:nvPr/>
        </p:nvSpPr>
        <p:spPr bwMode="gray">
          <a:xfrm>
            <a:off x="6011336" y="3732567"/>
            <a:ext cx="2396993" cy="887105"/>
          </a:xfrm>
          <a:prstGeom prst="roundRect">
            <a:avLst/>
          </a:prstGeom>
          <a:solidFill>
            <a:schemeClr val="tx2">
              <a:lumMod val="50000"/>
            </a:schemeClr>
          </a:solidFill>
          <a:ln w="25400" cap="flat" cmpd="sng" algn="ctr">
            <a:solidFill>
              <a:srgbClr val="FFFF00"/>
            </a:solidFill>
            <a:prstDash val="solid"/>
          </a:ln>
          <a:effectLst/>
        </p:spPr>
        <p:txBody>
          <a:bodyPr rtlCol="0" anchor="ctr"/>
          <a:lstStyle/>
          <a:p>
            <a:pPr algn="ctr"/>
            <a:r>
              <a:rPr lang="en-US" sz="1400" kern="0" dirty="0">
                <a:solidFill>
                  <a:prstClr val="white"/>
                </a:solidFill>
                <a:cs typeface="Arial" panose="020B0604020202020204" pitchFamily="34" charset="0"/>
              </a:rPr>
              <a:t>6 to 8 weeks</a:t>
            </a:r>
            <a:endParaRPr lang="en-ZA" sz="1400" kern="0" dirty="0" err="1">
              <a:solidFill>
                <a:prstClr val="white"/>
              </a:solidFill>
              <a:cs typeface="Arial" panose="020B0604020202020204" pitchFamily="34" charset="0"/>
            </a:endParaRPr>
          </a:p>
        </p:txBody>
      </p:sp>
      <p:sp>
        <p:nvSpPr>
          <p:cNvPr id="15" name="Right Arrow 14"/>
          <p:cNvSpPr/>
          <p:nvPr/>
        </p:nvSpPr>
        <p:spPr bwMode="gray">
          <a:xfrm>
            <a:off x="5063320" y="2442975"/>
            <a:ext cx="900752" cy="535674"/>
          </a:xfrm>
          <a:prstGeom prst="rightArrow">
            <a:avLst/>
          </a:prstGeom>
          <a:solidFill>
            <a:schemeClr val="tx1">
              <a:lumMod val="75000"/>
              <a:lumOff val="2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ZA" sz="2000" kern="0" dirty="0" err="1">
              <a:solidFill>
                <a:srgbClr val="000000"/>
              </a:solidFill>
              <a:ea typeface="Arial Unicode MS" pitchFamily="34" charset="-128"/>
              <a:cs typeface="Arial Unicode MS" pitchFamily="34" charset="-128"/>
            </a:endParaRPr>
          </a:p>
        </p:txBody>
      </p:sp>
      <p:sp>
        <p:nvSpPr>
          <p:cNvPr id="16" name="Right Arrow 15"/>
          <p:cNvSpPr/>
          <p:nvPr/>
        </p:nvSpPr>
        <p:spPr bwMode="gray">
          <a:xfrm>
            <a:off x="5063320" y="3880986"/>
            <a:ext cx="900752" cy="535674"/>
          </a:xfrm>
          <a:prstGeom prst="rightArrow">
            <a:avLst/>
          </a:prstGeom>
          <a:solidFill>
            <a:schemeClr val="tx1">
              <a:lumMod val="75000"/>
              <a:lumOff val="2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ZA" sz="2000" kern="0" dirty="0" err="1">
              <a:solidFill>
                <a:srgbClr val="000000"/>
              </a:solidFill>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a:t>Fixed Costs, Timelines and Deliverables</a:t>
            </a:r>
            <a:endParaRPr lang="it-IT" dirty="0"/>
          </a:p>
        </p:txBody>
      </p:sp>
      <p:sp>
        <p:nvSpPr>
          <p:cNvPr id="3" name="Rounded Rectangle 2"/>
          <p:cNvSpPr/>
          <p:nvPr/>
        </p:nvSpPr>
        <p:spPr bwMode="gray">
          <a:xfrm>
            <a:off x="116884" y="2267260"/>
            <a:ext cx="1762058" cy="887105"/>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Basic</a:t>
            </a:r>
            <a:endParaRPr lang="en-ZA" sz="2000" kern="0" dirty="0" err="1">
              <a:solidFill>
                <a:srgbClr val="000000"/>
              </a:solidFill>
              <a:ea typeface="Arial Unicode MS" pitchFamily="34" charset="-128"/>
              <a:cs typeface="Arial Unicode MS" pitchFamily="34" charset="-128"/>
            </a:endParaRPr>
          </a:p>
        </p:txBody>
      </p:sp>
      <p:sp>
        <p:nvSpPr>
          <p:cNvPr id="4" name="Rounded Rectangle 3"/>
          <p:cNvSpPr/>
          <p:nvPr/>
        </p:nvSpPr>
        <p:spPr bwMode="gray">
          <a:xfrm>
            <a:off x="116884" y="3705271"/>
            <a:ext cx="1762058" cy="887105"/>
          </a:xfrm>
          <a:prstGeom prst="roundRect">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Intermediate</a:t>
            </a:r>
            <a:endParaRPr lang="en-ZA" sz="2000" kern="0" dirty="0" err="1">
              <a:solidFill>
                <a:srgbClr val="000000"/>
              </a:solidFill>
              <a:ea typeface="Arial Unicode MS" pitchFamily="34" charset="-128"/>
              <a:cs typeface="Arial Unicode MS" pitchFamily="34" charset="-128"/>
            </a:endParaRPr>
          </a:p>
        </p:txBody>
      </p:sp>
      <p:sp>
        <p:nvSpPr>
          <p:cNvPr id="6" name="Right Arrow 5"/>
          <p:cNvSpPr/>
          <p:nvPr/>
        </p:nvSpPr>
        <p:spPr bwMode="gray">
          <a:xfrm>
            <a:off x="1923701" y="2442975"/>
            <a:ext cx="900752" cy="535674"/>
          </a:xfrm>
          <a:prstGeom prst="rightArrow">
            <a:avLst/>
          </a:prstGeom>
          <a:solidFill>
            <a:schemeClr val="tx1">
              <a:lumMod val="75000"/>
              <a:lumOff val="2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ZA" sz="2000" kern="0" dirty="0" err="1">
              <a:solidFill>
                <a:srgbClr val="000000"/>
              </a:solidFill>
              <a:ea typeface="Arial Unicode MS" pitchFamily="34" charset="-128"/>
              <a:cs typeface="Arial Unicode MS" pitchFamily="34" charset="-128"/>
            </a:endParaRPr>
          </a:p>
        </p:txBody>
      </p:sp>
      <p:sp>
        <p:nvSpPr>
          <p:cNvPr id="7" name="Right Arrow 6"/>
          <p:cNvSpPr/>
          <p:nvPr/>
        </p:nvSpPr>
        <p:spPr bwMode="gray">
          <a:xfrm>
            <a:off x="1923701" y="3880986"/>
            <a:ext cx="900752" cy="535674"/>
          </a:xfrm>
          <a:prstGeom prst="rightArrow">
            <a:avLst/>
          </a:prstGeom>
          <a:solidFill>
            <a:schemeClr val="tx1">
              <a:lumMod val="75000"/>
              <a:lumOff val="2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ZA" sz="2000" kern="0" dirty="0" err="1">
              <a:solidFill>
                <a:srgbClr val="000000"/>
              </a:solidFill>
              <a:ea typeface="Arial Unicode MS" pitchFamily="34" charset="-128"/>
              <a:cs typeface="Arial Unicode MS" pitchFamily="34" charset="-128"/>
            </a:endParaRPr>
          </a:p>
        </p:txBody>
      </p:sp>
      <p:sp>
        <p:nvSpPr>
          <p:cNvPr id="18" name="TextBox 17"/>
          <p:cNvSpPr txBox="1"/>
          <p:nvPr/>
        </p:nvSpPr>
        <p:spPr>
          <a:xfrm>
            <a:off x="879663" y="6096458"/>
            <a:ext cx="10986448" cy="276999"/>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kern="0" dirty="0">
                <a:solidFill>
                  <a:srgbClr val="FF0000"/>
                </a:solidFill>
                <a:ea typeface="Arial Unicode MS" pitchFamily="34" charset="-128"/>
                <a:cs typeface="Arial Unicode MS" pitchFamily="34" charset="-128"/>
              </a:rPr>
              <a:t>NB – Client availability for scoping, accessibility to data and refresh rate of data will impact timelines</a:t>
            </a:r>
            <a:endParaRPr lang="en-ZA" kern="0" dirty="0" err="1">
              <a:solidFill>
                <a:srgbClr val="FF0000"/>
              </a:solidFill>
              <a:ea typeface="Arial Unicode MS" pitchFamily="34" charset="-128"/>
              <a:cs typeface="Arial Unicode MS" pitchFamily="34" charset="-128"/>
            </a:endParaRPr>
          </a:p>
        </p:txBody>
      </p:sp>
      <p:sp>
        <p:nvSpPr>
          <p:cNvPr id="19" name="Rounded Rectangle 18"/>
          <p:cNvSpPr/>
          <p:nvPr/>
        </p:nvSpPr>
        <p:spPr>
          <a:xfrm>
            <a:off x="8464632" y="3179394"/>
            <a:ext cx="3520334" cy="350162"/>
          </a:xfrm>
          <a:prstGeom prst="roundRect">
            <a:avLst/>
          </a:prstGeom>
          <a:solidFill>
            <a:schemeClr val="bg1">
              <a:lumMod val="75000"/>
            </a:schemeClr>
          </a:solidFill>
          <a:ln w="25400" cap="flat" cmpd="sng" algn="ctr">
            <a:solidFill>
              <a:srgbClr val="FFFF00"/>
            </a:solidFill>
            <a:prstDash val="solid"/>
          </a:ln>
          <a:effectLst/>
        </p:spPr>
        <p:txBody>
          <a:bodyPr rtlCol="0" anchor="t"/>
          <a:lstStyle/>
          <a:p>
            <a:pPr algn="ctr"/>
            <a:r>
              <a:rPr lang="en-ZA" sz="1200" dirty="0">
                <a:solidFill>
                  <a:srgbClr val="5B9BD5">
                    <a:lumMod val="50000"/>
                  </a:srgbClr>
                </a:solidFill>
                <a:latin typeface="Arial" panose="020B0604020202020204" pitchFamily="34" charset="0"/>
                <a:cs typeface="Arial" panose="020B0604020202020204" pitchFamily="34" charset="0"/>
              </a:rPr>
              <a:t>10 Users SAC license limited to 1 company code</a:t>
            </a:r>
          </a:p>
        </p:txBody>
      </p:sp>
      <p:sp>
        <p:nvSpPr>
          <p:cNvPr id="22" name="TextBox 21"/>
          <p:cNvSpPr txBox="1"/>
          <p:nvPr/>
        </p:nvSpPr>
        <p:spPr>
          <a:xfrm>
            <a:off x="293029" y="1840122"/>
            <a:ext cx="1585913" cy="276999"/>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ZA" sz="1800" b="1" kern="0" dirty="0">
                <a:ea typeface="Arial Unicode MS" pitchFamily="34" charset="-128"/>
                <a:cs typeface="Arial Unicode MS" pitchFamily="34" charset="-128"/>
              </a:rPr>
              <a:t>Option</a:t>
            </a:r>
          </a:p>
        </p:txBody>
      </p:sp>
      <p:sp>
        <p:nvSpPr>
          <p:cNvPr id="23" name="TextBox 22"/>
          <p:cNvSpPr txBox="1"/>
          <p:nvPr/>
        </p:nvSpPr>
        <p:spPr>
          <a:xfrm>
            <a:off x="3366544" y="1822566"/>
            <a:ext cx="1315411" cy="246221"/>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ZA" sz="1600" b="1" kern="0" dirty="0">
                <a:ea typeface="Arial Unicode MS" pitchFamily="34" charset="-128"/>
                <a:cs typeface="Arial Unicode MS" pitchFamily="34" charset="-128"/>
              </a:rPr>
              <a:t>Cost</a:t>
            </a:r>
          </a:p>
        </p:txBody>
      </p:sp>
      <p:sp>
        <p:nvSpPr>
          <p:cNvPr id="24" name="TextBox 23"/>
          <p:cNvSpPr txBox="1"/>
          <p:nvPr/>
        </p:nvSpPr>
        <p:spPr>
          <a:xfrm>
            <a:off x="6747919" y="1820756"/>
            <a:ext cx="1315411" cy="246221"/>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ZA" sz="1600" b="1" kern="0" dirty="0">
                <a:ea typeface="Arial Unicode MS" pitchFamily="34" charset="-128"/>
                <a:cs typeface="Arial Unicode MS" pitchFamily="34" charset="-128"/>
              </a:rPr>
              <a:t>Timelines</a:t>
            </a:r>
          </a:p>
        </p:txBody>
      </p:sp>
      <p:sp>
        <p:nvSpPr>
          <p:cNvPr id="25" name="Right Arrow 24"/>
          <p:cNvSpPr/>
          <p:nvPr/>
        </p:nvSpPr>
        <p:spPr bwMode="gray">
          <a:xfrm>
            <a:off x="8353853" y="2442975"/>
            <a:ext cx="900752" cy="535674"/>
          </a:xfrm>
          <a:prstGeom prst="rightArrow">
            <a:avLst/>
          </a:prstGeom>
          <a:solidFill>
            <a:schemeClr val="tx1">
              <a:lumMod val="75000"/>
              <a:lumOff val="2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ZA" sz="2000" kern="0" dirty="0" err="1">
              <a:solidFill>
                <a:srgbClr val="000000"/>
              </a:solidFill>
              <a:ea typeface="Arial Unicode MS" pitchFamily="34" charset="-128"/>
              <a:cs typeface="Arial Unicode MS" pitchFamily="34" charset="-128"/>
            </a:endParaRPr>
          </a:p>
        </p:txBody>
      </p:sp>
      <p:sp>
        <p:nvSpPr>
          <p:cNvPr id="26" name="Right Arrow 25"/>
          <p:cNvSpPr/>
          <p:nvPr/>
        </p:nvSpPr>
        <p:spPr bwMode="gray">
          <a:xfrm>
            <a:off x="8353853" y="3880986"/>
            <a:ext cx="900752" cy="535674"/>
          </a:xfrm>
          <a:prstGeom prst="rightArrow">
            <a:avLst/>
          </a:prstGeom>
          <a:solidFill>
            <a:schemeClr val="tx1">
              <a:lumMod val="75000"/>
              <a:lumOff val="2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ZA" sz="2000" kern="0" dirty="0" err="1">
              <a:solidFill>
                <a:srgbClr val="000000"/>
              </a:solidFill>
              <a:ea typeface="Arial Unicode MS" pitchFamily="34" charset="-128"/>
              <a:cs typeface="Arial Unicode MS" pitchFamily="34" charset="-128"/>
            </a:endParaRPr>
          </a:p>
        </p:txBody>
      </p:sp>
      <p:sp>
        <p:nvSpPr>
          <p:cNvPr id="28" name="TextBox 27"/>
          <p:cNvSpPr txBox="1"/>
          <p:nvPr/>
        </p:nvSpPr>
        <p:spPr>
          <a:xfrm>
            <a:off x="9843544" y="1809898"/>
            <a:ext cx="1315411" cy="246221"/>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ZA" sz="1600" b="1" kern="0" dirty="0">
                <a:ea typeface="Arial Unicode MS" pitchFamily="34" charset="-128"/>
                <a:cs typeface="Arial Unicode MS" pitchFamily="34" charset="-128"/>
              </a:rPr>
              <a:t>Scope</a:t>
            </a:r>
          </a:p>
        </p:txBody>
      </p:sp>
      <p:sp>
        <p:nvSpPr>
          <p:cNvPr id="29" name="Rounded Rectangle 28"/>
          <p:cNvSpPr/>
          <p:nvPr/>
        </p:nvSpPr>
        <p:spPr bwMode="gray">
          <a:xfrm>
            <a:off x="9320678" y="2257450"/>
            <a:ext cx="2396993" cy="887105"/>
          </a:xfrm>
          <a:prstGeom prst="roundRect">
            <a:avLst/>
          </a:prstGeom>
          <a:solidFill>
            <a:schemeClr val="tx1"/>
          </a:solidFill>
          <a:ln w="25400" cap="flat" cmpd="sng" algn="ctr">
            <a:solidFill>
              <a:srgbClr val="FFFF00"/>
            </a:solidFill>
            <a:prstDash val="solid"/>
          </a:ln>
          <a:effectLst/>
        </p:spPr>
        <p:txBody>
          <a:bodyPr rtlCol="0" anchor="ctr"/>
          <a:lstStyle/>
          <a:p>
            <a:pPr algn="ctr"/>
            <a:r>
              <a:rPr lang="en-US" sz="1400" kern="0" dirty="0">
                <a:solidFill>
                  <a:prstClr val="white"/>
                </a:solidFill>
                <a:cs typeface="Arial" panose="020B0604020202020204" pitchFamily="34" charset="0"/>
              </a:rPr>
              <a:t>1 Dashboard</a:t>
            </a:r>
          </a:p>
          <a:p>
            <a:pPr algn="ctr"/>
            <a:r>
              <a:rPr lang="en-US" sz="1400" kern="0" dirty="0">
                <a:solidFill>
                  <a:prstClr val="white"/>
                </a:solidFill>
                <a:cs typeface="Arial" panose="020B0604020202020204" pitchFamily="34" charset="0"/>
              </a:rPr>
              <a:t>3 Business Views</a:t>
            </a:r>
          </a:p>
          <a:p>
            <a:pPr algn="ctr"/>
            <a:endParaRPr lang="en-ZA" sz="1400" kern="0" dirty="0" err="1">
              <a:solidFill>
                <a:prstClr val="white"/>
              </a:solidFill>
              <a:cs typeface="Arial" panose="020B0604020202020204" pitchFamily="34" charset="0"/>
            </a:endParaRPr>
          </a:p>
        </p:txBody>
      </p:sp>
      <p:sp>
        <p:nvSpPr>
          <p:cNvPr id="30" name="Rounded Rectangle 29"/>
          <p:cNvSpPr/>
          <p:nvPr/>
        </p:nvSpPr>
        <p:spPr bwMode="gray">
          <a:xfrm>
            <a:off x="9320678" y="3695462"/>
            <a:ext cx="2396993" cy="887105"/>
          </a:xfrm>
          <a:prstGeom prst="roundRect">
            <a:avLst/>
          </a:prstGeom>
          <a:solidFill>
            <a:schemeClr val="tx1"/>
          </a:solidFill>
          <a:ln w="25400" cap="flat" cmpd="sng" algn="ctr">
            <a:solidFill>
              <a:srgbClr val="FFFF00"/>
            </a:solidFill>
            <a:prstDash val="solid"/>
          </a:ln>
          <a:effectLst/>
        </p:spPr>
        <p:txBody>
          <a:bodyPr rtlCol="0" anchor="ctr"/>
          <a:lstStyle/>
          <a:p>
            <a:pPr algn="ctr"/>
            <a:r>
              <a:rPr lang="en-US" sz="1400" kern="0" dirty="0">
                <a:solidFill>
                  <a:prstClr val="white"/>
                </a:solidFill>
                <a:cs typeface="Arial" panose="020B0604020202020204" pitchFamily="34" charset="0"/>
              </a:rPr>
              <a:t>3 Dashboards</a:t>
            </a:r>
          </a:p>
          <a:p>
            <a:pPr algn="ctr"/>
            <a:r>
              <a:rPr lang="en-US" sz="1400" kern="0" dirty="0">
                <a:solidFill>
                  <a:prstClr val="white"/>
                </a:solidFill>
                <a:cs typeface="Arial" panose="020B0604020202020204" pitchFamily="34" charset="0"/>
              </a:rPr>
              <a:t>8 Business Views</a:t>
            </a:r>
            <a:endParaRPr lang="en-ZA" sz="1400" kern="0" dirty="0" err="1">
              <a:solidFill>
                <a:prstClr val="white"/>
              </a:solidFill>
              <a:cs typeface="Arial" panose="020B0604020202020204" pitchFamily="34" charset="0"/>
            </a:endParaRPr>
          </a:p>
        </p:txBody>
      </p:sp>
      <p:sp>
        <p:nvSpPr>
          <p:cNvPr id="32" name="Rounded Rectangle 31"/>
          <p:cNvSpPr/>
          <p:nvPr/>
        </p:nvSpPr>
        <p:spPr>
          <a:xfrm>
            <a:off x="8464632" y="4580670"/>
            <a:ext cx="3520334" cy="480618"/>
          </a:xfrm>
          <a:prstGeom prst="roundRect">
            <a:avLst/>
          </a:prstGeom>
          <a:solidFill>
            <a:schemeClr val="bg1">
              <a:lumMod val="75000"/>
            </a:schemeClr>
          </a:solidFill>
          <a:ln w="25400" cap="flat" cmpd="sng" algn="ctr">
            <a:solidFill>
              <a:srgbClr val="FFFF00"/>
            </a:solidFill>
            <a:prstDash val="solid"/>
          </a:ln>
          <a:effectLst/>
        </p:spPr>
        <p:txBody>
          <a:bodyPr rtlCol="0" anchor="t"/>
          <a:lstStyle/>
          <a:p>
            <a:pPr algn="ctr"/>
            <a:r>
              <a:rPr lang="en-ZA" sz="1200" dirty="0">
                <a:solidFill>
                  <a:srgbClr val="5B9BD5">
                    <a:lumMod val="50000"/>
                  </a:srgbClr>
                </a:solidFill>
                <a:latin typeface="Arial" panose="020B0604020202020204" pitchFamily="34" charset="0"/>
                <a:cs typeface="Arial" panose="020B0604020202020204" pitchFamily="34" charset="0"/>
              </a:rPr>
              <a:t>25 Users SAC license limited to 2 company codes</a:t>
            </a:r>
          </a:p>
        </p:txBody>
      </p:sp>
    </p:spTree>
    <p:extLst>
      <p:ext uri="{BB962C8B-B14F-4D97-AF65-F5344CB8AC3E}">
        <p14:creationId xmlns:p14="http://schemas.microsoft.com/office/powerpoint/2010/main" val="251015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High Level Delivery Approach : Co-creating the Deliverable</a:t>
            </a:r>
          </a:p>
        </p:txBody>
      </p:sp>
      <p:graphicFrame>
        <p:nvGraphicFramePr>
          <p:cNvPr id="3" name="Table 2">
            <a:extLst>
              <a:ext uri="{FF2B5EF4-FFF2-40B4-BE49-F238E27FC236}">
                <a16:creationId xmlns:a16="http://schemas.microsoft.com/office/drawing/2014/main" id="{7D5376CD-07DA-4836-A883-2E3222644499}"/>
              </a:ext>
            </a:extLst>
          </p:cNvPr>
          <p:cNvGraphicFramePr>
            <a:graphicFrameLocks noGrp="1"/>
          </p:cNvGraphicFramePr>
          <p:nvPr>
            <p:extLst>
              <p:ext uri="{D42A27DB-BD31-4B8C-83A1-F6EECF244321}">
                <p14:modId xmlns:p14="http://schemas.microsoft.com/office/powerpoint/2010/main" val="1808960049"/>
              </p:ext>
            </p:extLst>
          </p:nvPr>
        </p:nvGraphicFramePr>
        <p:xfrm>
          <a:off x="970383" y="1301434"/>
          <a:ext cx="9982322" cy="4431352"/>
        </p:xfrm>
        <a:graphic>
          <a:graphicData uri="http://schemas.openxmlformats.org/drawingml/2006/table">
            <a:tbl>
              <a:tblPr firstRow="1" bandRow="1">
                <a:tableStyleId>{F5AB1C69-6EDB-4FF4-983F-18BD219EF322}</a:tableStyleId>
              </a:tblPr>
              <a:tblGrid>
                <a:gridCol w="4757178">
                  <a:extLst>
                    <a:ext uri="{9D8B030D-6E8A-4147-A177-3AD203B41FA5}">
                      <a16:colId xmlns:a16="http://schemas.microsoft.com/office/drawing/2014/main" val="940349179"/>
                    </a:ext>
                  </a:extLst>
                </a:gridCol>
                <a:gridCol w="2612571">
                  <a:extLst>
                    <a:ext uri="{9D8B030D-6E8A-4147-A177-3AD203B41FA5}">
                      <a16:colId xmlns:a16="http://schemas.microsoft.com/office/drawing/2014/main" val="3337255931"/>
                    </a:ext>
                  </a:extLst>
                </a:gridCol>
                <a:gridCol w="2612573">
                  <a:extLst>
                    <a:ext uri="{9D8B030D-6E8A-4147-A177-3AD203B41FA5}">
                      <a16:colId xmlns:a16="http://schemas.microsoft.com/office/drawing/2014/main" val="1919843724"/>
                    </a:ext>
                  </a:extLst>
                </a:gridCol>
              </a:tblGrid>
              <a:tr h="370840">
                <a:tc>
                  <a:txBody>
                    <a:bodyPr/>
                    <a:lstStyle/>
                    <a:p>
                      <a:pPr algn="ctr"/>
                      <a:r>
                        <a:rPr lang="en-GB" baseline="0" dirty="0"/>
                        <a:t>Delivery Approach :</a:t>
                      </a:r>
                    </a:p>
                  </a:txBody>
                  <a:tcPr anchor="ctr">
                    <a:solidFill>
                      <a:srgbClr val="FFC000"/>
                    </a:solidFill>
                  </a:tcPr>
                </a:tc>
                <a:tc>
                  <a:txBody>
                    <a:bodyPr/>
                    <a:lstStyle/>
                    <a:p>
                      <a:pPr algn="ctr"/>
                      <a:r>
                        <a:rPr lang="en-GB" baseline="0" dirty="0"/>
                        <a:t>Accountability:</a:t>
                      </a:r>
                    </a:p>
                    <a:p>
                      <a:pPr algn="ctr"/>
                      <a:r>
                        <a:rPr lang="en-GB" baseline="0" dirty="0"/>
                        <a:t>Litech</a:t>
                      </a:r>
                    </a:p>
                  </a:txBody>
                  <a:tcPr anchor="ctr">
                    <a:solidFill>
                      <a:srgbClr val="FFC000"/>
                    </a:solidFill>
                  </a:tcPr>
                </a:tc>
                <a:tc>
                  <a:txBody>
                    <a:bodyPr/>
                    <a:lstStyle/>
                    <a:p>
                      <a:pPr marL="0" algn="ctr" defTabSz="1084813" rtl="0" eaLnBrk="1" latinLnBrk="0" hangingPunct="1"/>
                      <a:r>
                        <a:rPr lang="en-GB" sz="2098" b="1" kern="1200" baseline="0" dirty="0">
                          <a:solidFill>
                            <a:schemeClr val="lt1"/>
                          </a:solidFill>
                          <a:latin typeface="+mn-lt"/>
                          <a:ea typeface="+mn-ea"/>
                          <a:cs typeface="+mn-cs"/>
                        </a:rPr>
                        <a:t>Accountability:</a:t>
                      </a:r>
                    </a:p>
                    <a:p>
                      <a:pPr marL="0" algn="ctr" defTabSz="1084813" rtl="0" eaLnBrk="1" latinLnBrk="0" hangingPunct="1"/>
                      <a:r>
                        <a:rPr lang="en-GB" sz="2098" b="1" kern="1200" baseline="0" dirty="0">
                          <a:solidFill>
                            <a:schemeClr val="lt1"/>
                          </a:solidFill>
                          <a:latin typeface="+mn-lt"/>
                          <a:ea typeface="+mn-ea"/>
                          <a:cs typeface="+mn-cs"/>
                        </a:rPr>
                        <a:t>Client</a:t>
                      </a:r>
                      <a:endParaRPr lang="en-GB" baseline="0" dirty="0"/>
                    </a:p>
                  </a:txBody>
                  <a:tcPr anchor="ctr">
                    <a:solidFill>
                      <a:srgbClr val="FFC000"/>
                    </a:solidFill>
                  </a:tcPr>
                </a:tc>
                <a:extLst>
                  <a:ext uri="{0D108BD9-81ED-4DB2-BD59-A6C34878D82A}">
                    <a16:rowId xmlns:a16="http://schemas.microsoft.com/office/drawing/2014/main" val="2268912175"/>
                  </a:ext>
                </a:extLst>
              </a:tr>
              <a:tr h="370840">
                <a:tc>
                  <a:txBody>
                    <a:bodyPr/>
                    <a:lstStyle/>
                    <a:p>
                      <a:r>
                        <a:rPr lang="en-GB" dirty="0"/>
                        <a:t>Scoping and Engagement</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1103358"/>
                  </a:ext>
                </a:extLst>
              </a:tr>
              <a:tr h="370840">
                <a:tc>
                  <a:txBody>
                    <a:bodyPr/>
                    <a:lstStyle/>
                    <a:p>
                      <a:r>
                        <a:rPr lang="en-GB" dirty="0"/>
                        <a:t>Data Standard Models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86197808"/>
                  </a:ext>
                </a:extLst>
              </a:tr>
              <a:tr h="370840">
                <a:tc>
                  <a:txBody>
                    <a:bodyPr/>
                    <a:lstStyle/>
                    <a:p>
                      <a:r>
                        <a:rPr lang="en-GB" dirty="0"/>
                        <a:t>Source Data </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19045240"/>
                  </a:ext>
                </a:extLst>
              </a:tr>
              <a:tr h="370840">
                <a:tc>
                  <a:txBody>
                    <a:bodyPr/>
                    <a:lstStyle/>
                    <a:p>
                      <a:r>
                        <a:rPr lang="en-GB" dirty="0"/>
                        <a:t>Data Mapping and Validations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37308935"/>
                  </a:ext>
                </a:extLst>
              </a:tr>
              <a:tr h="370840">
                <a:tc>
                  <a:txBody>
                    <a:bodyPr/>
                    <a:lstStyle/>
                    <a:p>
                      <a:r>
                        <a:rPr lang="en-GB" dirty="0"/>
                        <a:t>Dashboard Enrichment</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27687530"/>
                  </a:ext>
                </a:extLst>
              </a:tr>
              <a:tr h="370840">
                <a:tc>
                  <a:txBody>
                    <a:bodyPr/>
                    <a:lstStyle/>
                    <a:p>
                      <a:r>
                        <a:rPr lang="en-GB" dirty="0"/>
                        <a:t>Dashboard Validations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47617519"/>
                  </a:ext>
                </a:extLst>
              </a:tr>
              <a:tr h="370840">
                <a:tc>
                  <a:txBody>
                    <a:bodyPr/>
                    <a:lstStyle/>
                    <a:p>
                      <a:r>
                        <a:rPr lang="en-GB" dirty="0"/>
                        <a:t>Quality Assurance</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31207203"/>
                  </a:ext>
                </a:extLst>
              </a:tr>
              <a:tr h="370840">
                <a:tc>
                  <a:txBody>
                    <a:bodyPr/>
                    <a:lstStyle/>
                    <a:p>
                      <a:r>
                        <a:rPr lang="en-GB" dirty="0"/>
                        <a:t>User Acceptance Testing</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60683969"/>
                  </a:ext>
                </a:extLst>
              </a:tr>
              <a:tr h="370840">
                <a:tc>
                  <a:txBody>
                    <a:bodyPr/>
                    <a:lstStyle/>
                    <a:p>
                      <a:r>
                        <a:rPr lang="en-GB" dirty="0"/>
                        <a:t>Sign-off</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187145640"/>
                  </a:ext>
                </a:extLst>
              </a:tr>
            </a:tbl>
          </a:graphicData>
        </a:graphic>
      </p:graphicFrame>
      <p:pic>
        <p:nvPicPr>
          <p:cNvPr id="5" name="Picture 4" descr="A close up of a logo&#10;&#10;Description automatically generated">
            <a:extLst>
              <a:ext uri="{FF2B5EF4-FFF2-40B4-BE49-F238E27FC236}">
                <a16:creationId xmlns:a16="http://schemas.microsoft.com/office/drawing/2014/main" id="{11EE6DF1-716F-4835-A7F2-108851A1228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83160" y="1980656"/>
            <a:ext cx="539261" cy="522514"/>
          </a:xfrm>
          <a:prstGeom prst="rect">
            <a:avLst/>
          </a:prstGeom>
        </p:spPr>
      </p:pic>
      <p:pic>
        <p:nvPicPr>
          <p:cNvPr id="32" name="Picture 31" descr="A close up of a logo&#10;&#10;Description automatically generated">
            <a:extLst>
              <a:ext uri="{FF2B5EF4-FFF2-40B4-BE49-F238E27FC236}">
                <a16:creationId xmlns:a16="http://schemas.microsoft.com/office/drawing/2014/main" id="{D39287AF-D1E1-4656-BE66-F0019BE334E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65433" y="2433201"/>
            <a:ext cx="539261" cy="522514"/>
          </a:xfrm>
          <a:prstGeom prst="rect">
            <a:avLst/>
          </a:prstGeom>
        </p:spPr>
      </p:pic>
      <p:pic>
        <p:nvPicPr>
          <p:cNvPr id="33" name="Picture 32" descr="A close up of a logo&#10;&#10;Description automatically generated">
            <a:extLst>
              <a:ext uri="{FF2B5EF4-FFF2-40B4-BE49-F238E27FC236}">
                <a16:creationId xmlns:a16="http://schemas.microsoft.com/office/drawing/2014/main" id="{C82369F5-A829-46C9-91BF-0FA1BCC62B8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65432" y="3652788"/>
            <a:ext cx="539261" cy="522514"/>
          </a:xfrm>
          <a:prstGeom prst="rect">
            <a:avLst/>
          </a:prstGeom>
        </p:spPr>
      </p:pic>
      <p:pic>
        <p:nvPicPr>
          <p:cNvPr id="34" name="Picture 33" descr="A close up of a logo&#10;&#10;Description automatically generated">
            <a:extLst>
              <a:ext uri="{FF2B5EF4-FFF2-40B4-BE49-F238E27FC236}">
                <a16:creationId xmlns:a16="http://schemas.microsoft.com/office/drawing/2014/main" id="{A24641CD-031A-4752-89A7-09FA8F7B0DD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02750" y="3255188"/>
            <a:ext cx="539261" cy="522514"/>
          </a:xfrm>
          <a:prstGeom prst="rect">
            <a:avLst/>
          </a:prstGeom>
        </p:spPr>
      </p:pic>
      <p:pic>
        <p:nvPicPr>
          <p:cNvPr id="35" name="Picture 34" descr="A close up of a logo&#10;&#10;Description automatically generated">
            <a:extLst>
              <a:ext uri="{FF2B5EF4-FFF2-40B4-BE49-F238E27FC236}">
                <a16:creationId xmlns:a16="http://schemas.microsoft.com/office/drawing/2014/main" id="{35307372-9F1B-4BE8-9482-3021C2B4BCE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74455" y="2802643"/>
            <a:ext cx="539261" cy="522514"/>
          </a:xfrm>
          <a:prstGeom prst="rect">
            <a:avLst/>
          </a:prstGeom>
        </p:spPr>
      </p:pic>
      <p:pic>
        <p:nvPicPr>
          <p:cNvPr id="37" name="Picture 36" descr="A close up of a logo&#10;&#10;Description automatically generated">
            <a:extLst>
              <a:ext uri="{FF2B5EF4-FFF2-40B4-BE49-F238E27FC236}">
                <a16:creationId xmlns:a16="http://schemas.microsoft.com/office/drawing/2014/main" id="{019E19F4-F716-4337-84C1-CB3A83CF07D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02750" y="4078096"/>
            <a:ext cx="539261" cy="522514"/>
          </a:xfrm>
          <a:prstGeom prst="rect">
            <a:avLst/>
          </a:prstGeom>
        </p:spPr>
      </p:pic>
      <p:pic>
        <p:nvPicPr>
          <p:cNvPr id="38" name="Picture 37" descr="A close up of a logo&#10;&#10;Description automatically generated">
            <a:extLst>
              <a:ext uri="{FF2B5EF4-FFF2-40B4-BE49-F238E27FC236}">
                <a16:creationId xmlns:a16="http://schemas.microsoft.com/office/drawing/2014/main" id="{43AF4627-6A54-47F9-9FCA-06FA78D6DE6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56728" y="5208942"/>
            <a:ext cx="539261" cy="522514"/>
          </a:xfrm>
          <a:prstGeom prst="rect">
            <a:avLst/>
          </a:prstGeom>
        </p:spPr>
      </p:pic>
      <p:pic>
        <p:nvPicPr>
          <p:cNvPr id="39" name="Picture 38" descr="A close up of a logo&#10;&#10;Description automatically generated">
            <a:extLst>
              <a:ext uri="{FF2B5EF4-FFF2-40B4-BE49-F238E27FC236}">
                <a16:creationId xmlns:a16="http://schemas.microsoft.com/office/drawing/2014/main" id="{47F3081E-02F0-4E5D-AB5D-FBB71A07BC7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74455" y="4826366"/>
            <a:ext cx="539261" cy="522514"/>
          </a:xfrm>
          <a:prstGeom prst="rect">
            <a:avLst/>
          </a:prstGeom>
        </p:spPr>
      </p:pic>
      <p:pic>
        <p:nvPicPr>
          <p:cNvPr id="40" name="Picture 39" descr="A close up of a logo&#10;&#10;Description automatically generated">
            <a:extLst>
              <a:ext uri="{FF2B5EF4-FFF2-40B4-BE49-F238E27FC236}">
                <a16:creationId xmlns:a16="http://schemas.microsoft.com/office/drawing/2014/main" id="{BC5F8B84-A2AE-4A04-9C8A-7CD694212C8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30603" y="4431530"/>
            <a:ext cx="539261" cy="522514"/>
          </a:xfrm>
          <a:prstGeom prst="rect">
            <a:avLst/>
          </a:prstGeom>
        </p:spPr>
      </p:pic>
      <p:sp>
        <p:nvSpPr>
          <p:cNvPr id="8" name="Arrow: Down 7">
            <a:extLst>
              <a:ext uri="{FF2B5EF4-FFF2-40B4-BE49-F238E27FC236}">
                <a16:creationId xmlns:a16="http://schemas.microsoft.com/office/drawing/2014/main" id="{8946FD65-EADC-43CF-BDFE-84F59F9C4E3C}"/>
              </a:ext>
            </a:extLst>
          </p:cNvPr>
          <p:cNvSpPr/>
          <p:nvPr/>
        </p:nvSpPr>
        <p:spPr bwMode="gray">
          <a:xfrm>
            <a:off x="413395" y="1406103"/>
            <a:ext cx="539261" cy="4417165"/>
          </a:xfrm>
          <a:prstGeom prst="downArrow">
            <a:avLst/>
          </a:prstGeom>
          <a:solidFill>
            <a:schemeClr val="accent1"/>
          </a:solidFill>
          <a:ln w="63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2000" i="0" u="none" strike="noStrike" kern="0" normalizeH="0" baseline="0" noProof="0" dirty="0" err="1">
              <a:ln w="0"/>
              <a:solidFill>
                <a:schemeClr val="accent1"/>
              </a:solidFill>
              <a:effectLst>
                <a:outerShdw blurRad="38100" dist="25400" dir="5400000" algn="ctr" rotWithShape="0">
                  <a:srgbClr val="6E747A">
                    <a:alpha val="43000"/>
                  </a:srgbClr>
                </a:outerShdw>
              </a:effectLst>
              <a:uLnTx/>
              <a:uFillTx/>
              <a:ea typeface="Arial Unicode MS" pitchFamily="34" charset="-128"/>
              <a:cs typeface="Arial Unicode MS" pitchFamily="34" charset="-128"/>
            </a:endParaRPr>
          </a:p>
        </p:txBody>
      </p:sp>
      <p:sp>
        <p:nvSpPr>
          <p:cNvPr id="43" name="TextBox 42">
            <a:extLst>
              <a:ext uri="{FF2B5EF4-FFF2-40B4-BE49-F238E27FC236}">
                <a16:creationId xmlns:a16="http://schemas.microsoft.com/office/drawing/2014/main" id="{F2C65576-7AF8-4F25-9DA6-3664973D84FE}"/>
              </a:ext>
            </a:extLst>
          </p:cNvPr>
          <p:cNvSpPr txBox="1"/>
          <p:nvPr/>
        </p:nvSpPr>
        <p:spPr>
          <a:xfrm>
            <a:off x="841909" y="6046831"/>
            <a:ext cx="10239270" cy="276999"/>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ZA" kern="0" dirty="0">
                <a:ea typeface="Arial Unicode MS" pitchFamily="34" charset="-128"/>
                <a:cs typeface="Arial Unicode MS" pitchFamily="34" charset="-128"/>
              </a:rPr>
              <a:t>Our Delivery Approach is focused in creating the Dashboards, Business Views as quickly as possible</a:t>
            </a:r>
          </a:p>
        </p:txBody>
      </p:sp>
    </p:spTree>
    <p:extLst>
      <p:ext uri="{BB962C8B-B14F-4D97-AF65-F5344CB8AC3E}">
        <p14:creationId xmlns:p14="http://schemas.microsoft.com/office/powerpoint/2010/main" val="344541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High Level Data Flow</a:t>
            </a:r>
          </a:p>
        </p:txBody>
      </p:sp>
      <p:sp>
        <p:nvSpPr>
          <p:cNvPr id="14" name="Rounded Rectangle 13"/>
          <p:cNvSpPr/>
          <p:nvPr/>
        </p:nvSpPr>
        <p:spPr>
          <a:xfrm>
            <a:off x="4626949" y="5241882"/>
            <a:ext cx="6866128" cy="57626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ZA" sz="1600" b="1" dirty="0">
              <a:solidFill>
                <a:schemeClr val="tx1"/>
              </a:solidFill>
            </a:endParaRPr>
          </a:p>
        </p:txBody>
      </p:sp>
      <p:sp>
        <p:nvSpPr>
          <p:cNvPr id="15" name="Rounded Rectangle 14"/>
          <p:cNvSpPr/>
          <p:nvPr/>
        </p:nvSpPr>
        <p:spPr>
          <a:xfrm>
            <a:off x="4596786" y="4498932"/>
            <a:ext cx="6897052" cy="576262"/>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solidFill>
                <a:schemeClr val="tx1"/>
              </a:solidFill>
            </a:endParaRPr>
          </a:p>
        </p:txBody>
      </p:sp>
      <p:sp>
        <p:nvSpPr>
          <p:cNvPr id="16" name="Rounded Rectangle 15"/>
          <p:cNvSpPr/>
          <p:nvPr/>
        </p:nvSpPr>
        <p:spPr>
          <a:xfrm>
            <a:off x="2755286" y="4498932"/>
            <a:ext cx="1711325" cy="576262"/>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ZA" sz="1400" b="1" dirty="0">
                <a:solidFill>
                  <a:schemeClr val="tx1"/>
                </a:solidFill>
              </a:rPr>
              <a:t>Raw Data </a:t>
            </a:r>
          </a:p>
        </p:txBody>
      </p:sp>
      <p:sp>
        <p:nvSpPr>
          <p:cNvPr id="17" name="Rounded Rectangle 16"/>
          <p:cNvSpPr/>
          <p:nvPr/>
        </p:nvSpPr>
        <p:spPr>
          <a:xfrm>
            <a:off x="2755286" y="5241882"/>
            <a:ext cx="1711325" cy="57626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ZA" sz="1400" b="1" dirty="0">
                <a:solidFill>
                  <a:schemeClr val="tx1"/>
                </a:solidFill>
              </a:rPr>
              <a:t>Data Generators</a:t>
            </a:r>
          </a:p>
        </p:txBody>
      </p:sp>
      <p:sp>
        <p:nvSpPr>
          <p:cNvPr id="18" name="Rectangle 17"/>
          <p:cNvSpPr/>
          <p:nvPr/>
        </p:nvSpPr>
        <p:spPr>
          <a:xfrm>
            <a:off x="8935276" y="4784191"/>
            <a:ext cx="636587" cy="16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PS5 VBAK</a:t>
            </a:r>
          </a:p>
        </p:txBody>
      </p:sp>
      <p:sp>
        <p:nvSpPr>
          <p:cNvPr id="19" name="Rectangle 18"/>
          <p:cNvSpPr/>
          <p:nvPr/>
        </p:nvSpPr>
        <p:spPr>
          <a:xfrm>
            <a:off x="9801331" y="4784191"/>
            <a:ext cx="646113" cy="16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PS5 VBAP </a:t>
            </a:r>
          </a:p>
        </p:txBody>
      </p:sp>
      <p:sp>
        <p:nvSpPr>
          <p:cNvPr id="20" name="Rectangle 19"/>
          <p:cNvSpPr/>
          <p:nvPr/>
        </p:nvSpPr>
        <p:spPr>
          <a:xfrm>
            <a:off x="4844635" y="4805677"/>
            <a:ext cx="636587" cy="16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PSD VBAK</a:t>
            </a:r>
          </a:p>
        </p:txBody>
      </p:sp>
      <p:sp>
        <p:nvSpPr>
          <p:cNvPr id="21" name="Rectangle 20"/>
          <p:cNvSpPr/>
          <p:nvPr/>
        </p:nvSpPr>
        <p:spPr>
          <a:xfrm>
            <a:off x="5780739" y="4805677"/>
            <a:ext cx="646113" cy="16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PSD VBAP </a:t>
            </a:r>
          </a:p>
        </p:txBody>
      </p:sp>
      <p:sp>
        <p:nvSpPr>
          <p:cNvPr id="22" name="Rounded Rectangle 21"/>
          <p:cNvSpPr/>
          <p:nvPr/>
        </p:nvSpPr>
        <p:spPr>
          <a:xfrm>
            <a:off x="4626824" y="3802193"/>
            <a:ext cx="6866256" cy="576262"/>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solidFill>
                <a:schemeClr val="tx1"/>
              </a:solidFill>
            </a:endParaRPr>
          </a:p>
        </p:txBody>
      </p:sp>
      <p:sp>
        <p:nvSpPr>
          <p:cNvPr id="23" name="Rounded Rectangle 22"/>
          <p:cNvSpPr/>
          <p:nvPr/>
        </p:nvSpPr>
        <p:spPr>
          <a:xfrm>
            <a:off x="2785324" y="3802193"/>
            <a:ext cx="1711325" cy="576262"/>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ZA" sz="1400" b="1" dirty="0">
                <a:solidFill>
                  <a:schemeClr val="tx1"/>
                </a:solidFill>
              </a:rPr>
              <a:t>Translated Data </a:t>
            </a:r>
          </a:p>
        </p:txBody>
      </p:sp>
      <p:sp>
        <p:nvSpPr>
          <p:cNvPr id="24" name="Rectangle 23"/>
          <p:cNvSpPr/>
          <p:nvPr/>
        </p:nvSpPr>
        <p:spPr>
          <a:xfrm>
            <a:off x="8875124" y="3924920"/>
            <a:ext cx="778480"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PS5 </a:t>
            </a:r>
          </a:p>
          <a:p>
            <a:pPr algn="ctr">
              <a:defRPr/>
            </a:pPr>
            <a:r>
              <a:rPr lang="en-US" sz="700" dirty="0"/>
              <a:t>Sales Order Header</a:t>
            </a:r>
          </a:p>
        </p:txBody>
      </p:sp>
      <p:sp>
        <p:nvSpPr>
          <p:cNvPr id="25" name="Rectangle 24"/>
          <p:cNvSpPr/>
          <p:nvPr/>
        </p:nvSpPr>
        <p:spPr>
          <a:xfrm>
            <a:off x="9729323" y="3924920"/>
            <a:ext cx="790129"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PS5 </a:t>
            </a:r>
          </a:p>
          <a:p>
            <a:pPr algn="ctr">
              <a:defRPr/>
            </a:pPr>
            <a:r>
              <a:rPr lang="en-US" sz="700" dirty="0"/>
              <a:t>Sales Order</a:t>
            </a:r>
          </a:p>
          <a:p>
            <a:pPr algn="ctr">
              <a:defRPr/>
            </a:pPr>
            <a:r>
              <a:rPr lang="en-US" sz="700" dirty="0"/>
              <a:t>Detail</a:t>
            </a:r>
          </a:p>
        </p:txBody>
      </p:sp>
      <p:sp>
        <p:nvSpPr>
          <p:cNvPr id="26" name="Rectangle 25"/>
          <p:cNvSpPr/>
          <p:nvPr/>
        </p:nvSpPr>
        <p:spPr>
          <a:xfrm>
            <a:off x="4812613" y="3946406"/>
            <a:ext cx="778480"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PSD </a:t>
            </a:r>
          </a:p>
          <a:p>
            <a:pPr algn="ctr">
              <a:defRPr/>
            </a:pPr>
            <a:r>
              <a:rPr lang="en-US" sz="700" dirty="0"/>
              <a:t>Sales Order</a:t>
            </a:r>
          </a:p>
          <a:p>
            <a:pPr algn="ctr">
              <a:defRPr/>
            </a:pPr>
            <a:r>
              <a:rPr lang="en-US" sz="700" dirty="0"/>
              <a:t>Header</a:t>
            </a:r>
          </a:p>
        </p:txBody>
      </p:sp>
      <p:sp>
        <p:nvSpPr>
          <p:cNvPr id="27" name="Rectangle 26"/>
          <p:cNvSpPr/>
          <p:nvPr/>
        </p:nvSpPr>
        <p:spPr>
          <a:xfrm>
            <a:off x="5708731" y="3946406"/>
            <a:ext cx="790129"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PSD</a:t>
            </a:r>
          </a:p>
          <a:p>
            <a:pPr algn="ctr">
              <a:defRPr/>
            </a:pPr>
            <a:r>
              <a:rPr lang="en-US" sz="700" dirty="0"/>
              <a:t>Sales Order</a:t>
            </a:r>
          </a:p>
          <a:p>
            <a:pPr algn="ctr">
              <a:defRPr/>
            </a:pPr>
            <a:r>
              <a:rPr lang="en-US" sz="700" dirty="0"/>
              <a:t>Detail</a:t>
            </a:r>
          </a:p>
        </p:txBody>
      </p:sp>
      <p:sp>
        <p:nvSpPr>
          <p:cNvPr id="28" name="Rounded Rectangle 27"/>
          <p:cNvSpPr/>
          <p:nvPr/>
        </p:nvSpPr>
        <p:spPr>
          <a:xfrm>
            <a:off x="4626675" y="3082311"/>
            <a:ext cx="6866409" cy="576262"/>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solidFill>
                <a:schemeClr val="tx1"/>
              </a:solidFill>
            </a:endParaRPr>
          </a:p>
        </p:txBody>
      </p:sp>
      <p:sp>
        <p:nvSpPr>
          <p:cNvPr id="29" name="Rounded Rectangle 28"/>
          <p:cNvSpPr/>
          <p:nvPr/>
        </p:nvSpPr>
        <p:spPr>
          <a:xfrm>
            <a:off x="2785175" y="3082311"/>
            <a:ext cx="1711325" cy="576262"/>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ZA" sz="1400" b="1" dirty="0">
                <a:solidFill>
                  <a:schemeClr val="tx1"/>
                </a:solidFill>
              </a:rPr>
              <a:t>BU Data Product</a:t>
            </a:r>
          </a:p>
        </p:txBody>
      </p:sp>
      <p:sp>
        <p:nvSpPr>
          <p:cNvPr id="30" name="Rectangle 29"/>
          <p:cNvSpPr/>
          <p:nvPr/>
        </p:nvSpPr>
        <p:spPr>
          <a:xfrm>
            <a:off x="9236916" y="3205038"/>
            <a:ext cx="778480"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Asia Chemical</a:t>
            </a:r>
          </a:p>
          <a:p>
            <a:pPr algn="ctr">
              <a:defRPr/>
            </a:pPr>
            <a:r>
              <a:rPr lang="en-US" sz="700" dirty="0"/>
              <a:t>Sales Order</a:t>
            </a:r>
          </a:p>
        </p:txBody>
      </p:sp>
      <p:sp>
        <p:nvSpPr>
          <p:cNvPr id="31" name="Rectangle 30"/>
          <p:cNvSpPr/>
          <p:nvPr/>
        </p:nvSpPr>
        <p:spPr>
          <a:xfrm>
            <a:off x="5146275" y="3226524"/>
            <a:ext cx="778480"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SA Chemical </a:t>
            </a:r>
          </a:p>
          <a:p>
            <a:pPr algn="ctr">
              <a:defRPr/>
            </a:pPr>
            <a:r>
              <a:rPr lang="en-US" sz="700" dirty="0"/>
              <a:t>Sales Order</a:t>
            </a:r>
          </a:p>
        </p:txBody>
      </p:sp>
      <p:sp>
        <p:nvSpPr>
          <p:cNvPr id="32" name="Rounded Rectangle 31"/>
          <p:cNvSpPr/>
          <p:nvPr/>
        </p:nvSpPr>
        <p:spPr>
          <a:xfrm>
            <a:off x="4626949" y="2362231"/>
            <a:ext cx="6866128" cy="576262"/>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solidFill>
                <a:schemeClr val="tx1"/>
              </a:solidFill>
            </a:endParaRPr>
          </a:p>
        </p:txBody>
      </p:sp>
      <p:sp>
        <p:nvSpPr>
          <p:cNvPr id="33" name="Rounded Rectangle 32"/>
          <p:cNvSpPr/>
          <p:nvPr/>
        </p:nvSpPr>
        <p:spPr>
          <a:xfrm>
            <a:off x="2785449" y="2362231"/>
            <a:ext cx="1711325" cy="576262"/>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ZA" sz="1400" b="1" dirty="0">
                <a:solidFill>
                  <a:schemeClr val="tx1"/>
                </a:solidFill>
              </a:rPr>
              <a:t>Business Views</a:t>
            </a:r>
          </a:p>
        </p:txBody>
      </p:sp>
      <p:sp>
        <p:nvSpPr>
          <p:cNvPr id="34" name="Rectangle 33"/>
          <p:cNvSpPr/>
          <p:nvPr/>
        </p:nvSpPr>
        <p:spPr>
          <a:xfrm>
            <a:off x="9668054" y="2484958"/>
            <a:ext cx="1289795"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Enterprise  Chemical Sales Orders</a:t>
            </a:r>
          </a:p>
        </p:txBody>
      </p:sp>
      <p:sp>
        <p:nvSpPr>
          <p:cNvPr id="35" name="Rectangle 34"/>
          <p:cNvSpPr/>
          <p:nvPr/>
        </p:nvSpPr>
        <p:spPr>
          <a:xfrm>
            <a:off x="5788834" y="2507891"/>
            <a:ext cx="1352311"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SA Chemical O2C View</a:t>
            </a:r>
          </a:p>
        </p:txBody>
      </p:sp>
      <p:sp>
        <p:nvSpPr>
          <p:cNvPr id="36" name="Rectangle 35"/>
          <p:cNvSpPr/>
          <p:nvPr/>
        </p:nvSpPr>
        <p:spPr>
          <a:xfrm>
            <a:off x="6651260" y="3946405"/>
            <a:ext cx="790129"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PSD</a:t>
            </a:r>
          </a:p>
          <a:p>
            <a:pPr algn="ctr">
              <a:defRPr/>
            </a:pPr>
            <a:r>
              <a:rPr lang="en-US" sz="700" dirty="0"/>
              <a:t>Delivery</a:t>
            </a:r>
          </a:p>
          <a:p>
            <a:pPr algn="ctr">
              <a:defRPr/>
            </a:pPr>
            <a:r>
              <a:rPr lang="en-US" sz="700" dirty="0"/>
              <a:t>Header</a:t>
            </a:r>
          </a:p>
        </p:txBody>
      </p:sp>
      <p:sp>
        <p:nvSpPr>
          <p:cNvPr id="37" name="Rectangle 36"/>
          <p:cNvSpPr/>
          <p:nvPr/>
        </p:nvSpPr>
        <p:spPr>
          <a:xfrm>
            <a:off x="6716843" y="4805416"/>
            <a:ext cx="636587" cy="16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PSD LIPK</a:t>
            </a:r>
          </a:p>
        </p:txBody>
      </p:sp>
      <p:sp>
        <p:nvSpPr>
          <p:cNvPr id="38" name="Rectangle 37"/>
          <p:cNvSpPr/>
          <p:nvPr/>
        </p:nvSpPr>
        <p:spPr>
          <a:xfrm>
            <a:off x="7652947" y="4805416"/>
            <a:ext cx="646113" cy="16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PSD LIPS </a:t>
            </a:r>
          </a:p>
        </p:txBody>
      </p:sp>
      <p:cxnSp>
        <p:nvCxnSpPr>
          <p:cNvPr id="39" name="Straight Connector 38"/>
          <p:cNvCxnSpPr/>
          <p:nvPr/>
        </p:nvCxnSpPr>
        <p:spPr>
          <a:xfrm>
            <a:off x="8587092" y="2362231"/>
            <a:ext cx="0" cy="3455913"/>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547423" y="3946404"/>
            <a:ext cx="790129"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PSD</a:t>
            </a:r>
          </a:p>
          <a:p>
            <a:pPr algn="ctr">
              <a:defRPr/>
            </a:pPr>
            <a:r>
              <a:rPr lang="en-US" sz="700" dirty="0"/>
              <a:t>Delivery</a:t>
            </a:r>
          </a:p>
          <a:p>
            <a:pPr algn="ctr">
              <a:defRPr/>
            </a:pPr>
            <a:r>
              <a:rPr lang="en-US" sz="700" dirty="0"/>
              <a:t>Detail</a:t>
            </a:r>
          </a:p>
        </p:txBody>
      </p:sp>
      <p:sp>
        <p:nvSpPr>
          <p:cNvPr id="41" name="Rectangle 40"/>
          <p:cNvSpPr/>
          <p:nvPr/>
        </p:nvSpPr>
        <p:spPr>
          <a:xfrm>
            <a:off x="7052149" y="3226524"/>
            <a:ext cx="778480"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SA Chemical </a:t>
            </a:r>
          </a:p>
          <a:p>
            <a:pPr algn="ctr">
              <a:defRPr/>
            </a:pPr>
            <a:r>
              <a:rPr lang="en-US" sz="700" dirty="0"/>
              <a:t>Delivery</a:t>
            </a:r>
          </a:p>
        </p:txBody>
      </p:sp>
      <p:cxnSp>
        <p:nvCxnSpPr>
          <p:cNvPr id="42" name="Straight Arrow Connector 41"/>
          <p:cNvCxnSpPr/>
          <p:nvPr/>
        </p:nvCxnSpPr>
        <p:spPr>
          <a:xfrm flipV="1">
            <a:off x="5162928" y="4378455"/>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066812" y="4378455"/>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7074924" y="4378455"/>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8011028" y="4378455"/>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9307172" y="4378455"/>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0099260" y="4378455"/>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130708" y="3557332"/>
            <a:ext cx="389240" cy="389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5591093" y="3557332"/>
            <a:ext cx="475719" cy="367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035136" y="3557333"/>
            <a:ext cx="389240" cy="389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7455414" y="3557336"/>
            <a:ext cx="395066" cy="389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182623" y="3546589"/>
            <a:ext cx="389240" cy="389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9626156" y="3546589"/>
            <a:ext cx="334836" cy="367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701887" y="2865816"/>
            <a:ext cx="652957" cy="411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6498860" y="2859516"/>
            <a:ext cx="854570" cy="366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9595204" y="2838698"/>
            <a:ext cx="564208" cy="343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Down Arrow 56"/>
          <p:cNvSpPr/>
          <p:nvPr/>
        </p:nvSpPr>
        <p:spPr>
          <a:xfrm>
            <a:off x="5301944" y="2145735"/>
            <a:ext cx="333662" cy="1036369"/>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own Arrow 57"/>
          <p:cNvSpPr/>
          <p:nvPr/>
        </p:nvSpPr>
        <p:spPr>
          <a:xfrm>
            <a:off x="6332029" y="2073728"/>
            <a:ext cx="333662" cy="36215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10519453" y="4784191"/>
            <a:ext cx="876794" cy="189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PS5 </a:t>
            </a:r>
            <a:r>
              <a:rPr lang="en-US" sz="700" dirty="0" err="1"/>
              <a:t>ZHDOrders</a:t>
            </a:r>
            <a:r>
              <a:rPr lang="en-US" sz="700" dirty="0"/>
              <a:t> </a:t>
            </a:r>
          </a:p>
        </p:txBody>
      </p:sp>
      <p:sp>
        <p:nvSpPr>
          <p:cNvPr id="60" name="Rectangle 59"/>
          <p:cNvSpPr/>
          <p:nvPr/>
        </p:nvSpPr>
        <p:spPr>
          <a:xfrm>
            <a:off x="10606117" y="3926502"/>
            <a:ext cx="790129"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PS5 </a:t>
            </a:r>
          </a:p>
          <a:p>
            <a:pPr algn="ctr">
              <a:defRPr/>
            </a:pPr>
            <a:r>
              <a:rPr lang="en-US" sz="700" dirty="0"/>
              <a:t>Sales Order</a:t>
            </a:r>
          </a:p>
          <a:p>
            <a:pPr algn="ctr">
              <a:defRPr/>
            </a:pPr>
            <a:r>
              <a:rPr lang="en-US" sz="700" dirty="0"/>
              <a:t>Vetting</a:t>
            </a:r>
          </a:p>
        </p:txBody>
      </p:sp>
      <p:cxnSp>
        <p:nvCxnSpPr>
          <p:cNvPr id="61" name="Straight Arrow Connector 60"/>
          <p:cNvCxnSpPr/>
          <p:nvPr/>
        </p:nvCxnSpPr>
        <p:spPr>
          <a:xfrm flipV="1">
            <a:off x="10976054" y="4380037"/>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0568610" y="3192034"/>
            <a:ext cx="778480" cy="3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Asia Chemical</a:t>
            </a:r>
          </a:p>
          <a:p>
            <a:pPr algn="ctr">
              <a:defRPr/>
            </a:pPr>
            <a:r>
              <a:rPr lang="en-US" sz="700" dirty="0"/>
              <a:t>Vetting</a:t>
            </a:r>
          </a:p>
        </p:txBody>
      </p:sp>
      <p:cxnSp>
        <p:nvCxnSpPr>
          <p:cNvPr id="63" name="Straight Arrow Connector 62"/>
          <p:cNvCxnSpPr/>
          <p:nvPr/>
        </p:nvCxnSpPr>
        <p:spPr>
          <a:xfrm flipV="1">
            <a:off x="10957850" y="3535845"/>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Down Arrow 63"/>
          <p:cNvSpPr/>
          <p:nvPr/>
        </p:nvSpPr>
        <p:spPr>
          <a:xfrm>
            <a:off x="7232006" y="2073728"/>
            <a:ext cx="333662" cy="1080788"/>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9334392" y="2145735"/>
            <a:ext cx="333662" cy="1036369"/>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a:off x="10099260" y="2073728"/>
            <a:ext cx="333662" cy="36215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wn Arrow 66"/>
          <p:cNvSpPr/>
          <p:nvPr/>
        </p:nvSpPr>
        <p:spPr>
          <a:xfrm>
            <a:off x="10999237" y="2073728"/>
            <a:ext cx="333662" cy="1080788"/>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755286" y="1569672"/>
            <a:ext cx="87849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Accessibility through Portal / Lumira or similar</a:t>
            </a:r>
          </a:p>
        </p:txBody>
      </p:sp>
      <p:cxnSp>
        <p:nvCxnSpPr>
          <p:cNvPr id="69" name="Straight Arrow Connector 68"/>
          <p:cNvCxnSpPr/>
          <p:nvPr/>
        </p:nvCxnSpPr>
        <p:spPr>
          <a:xfrm flipV="1">
            <a:off x="5151072" y="5122794"/>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054956" y="5122794"/>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7063068" y="5122794"/>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7999172" y="5122794"/>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9295316" y="5122794"/>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10087404" y="5122794"/>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10964198" y="5124376"/>
            <a:ext cx="0" cy="40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9044987" y="5432326"/>
            <a:ext cx="2351260" cy="152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chemeClr val="tx1"/>
                </a:solidFill>
              </a:rPr>
              <a:t>PS5</a:t>
            </a:r>
          </a:p>
        </p:txBody>
      </p:sp>
      <p:sp>
        <p:nvSpPr>
          <p:cNvPr id="77" name="Rounded Rectangle 76"/>
          <p:cNvSpPr/>
          <p:nvPr/>
        </p:nvSpPr>
        <p:spPr>
          <a:xfrm>
            <a:off x="4976702" y="5432326"/>
            <a:ext cx="3360850" cy="17388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chemeClr val="tx1"/>
                </a:solidFill>
              </a:rPr>
              <a:t>PSD</a:t>
            </a:r>
          </a:p>
        </p:txBody>
      </p:sp>
      <p:cxnSp>
        <p:nvCxnSpPr>
          <p:cNvPr id="78" name="Straight Arrow Connector 77"/>
          <p:cNvCxnSpPr/>
          <p:nvPr/>
        </p:nvCxnSpPr>
        <p:spPr>
          <a:xfrm flipV="1">
            <a:off x="5854287" y="2859516"/>
            <a:ext cx="4233117" cy="417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rotWithShape="1">
          <a:blip r:embed="rId2"/>
          <a:srcRect r="77466"/>
          <a:stretch/>
        </p:blipFill>
        <p:spPr>
          <a:xfrm>
            <a:off x="791495" y="1569673"/>
            <a:ext cx="1630651" cy="4248472"/>
          </a:xfrm>
          <a:prstGeom prst="rect">
            <a:avLst/>
          </a:prstGeom>
        </p:spPr>
      </p:pic>
      <p:sp>
        <p:nvSpPr>
          <p:cNvPr id="3" name="Rectangle 2"/>
          <p:cNvSpPr/>
          <p:nvPr/>
        </p:nvSpPr>
        <p:spPr bwMode="gray">
          <a:xfrm>
            <a:off x="4812613" y="1569672"/>
            <a:ext cx="4988718" cy="576063"/>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000" b="0" i="0" u="none" strike="noStrike" kern="0" cap="none" spc="0" normalizeH="0" baseline="0" noProof="0" dirty="0">
                <a:ln>
                  <a:noFill/>
                </a:ln>
                <a:effectLst/>
                <a:uLnTx/>
                <a:uFillTx/>
                <a:ea typeface="Arial Unicode MS" pitchFamily="34" charset="-128"/>
                <a:cs typeface="Arial Unicode MS" pitchFamily="34" charset="-128"/>
              </a:rPr>
              <a:t>SAP Analytics</a:t>
            </a:r>
            <a:r>
              <a:rPr kumimoji="0" lang="en-ZA" sz="2000" b="0" i="0" u="none" strike="noStrike" kern="0" cap="none" spc="0" normalizeH="0" noProof="0" dirty="0">
                <a:ln>
                  <a:noFill/>
                </a:ln>
                <a:effectLst/>
                <a:uLnTx/>
                <a:uFillTx/>
                <a:ea typeface="Arial Unicode MS" pitchFamily="34" charset="-128"/>
                <a:cs typeface="Arial Unicode MS" pitchFamily="34" charset="-128"/>
              </a:rPr>
              <a:t> </a:t>
            </a:r>
            <a:r>
              <a:rPr kumimoji="0" lang="en-ZA" sz="2000" b="0" i="0" u="none" strike="noStrike" kern="0" cap="none" spc="0" normalizeH="0" baseline="0" noProof="0" dirty="0">
                <a:ln>
                  <a:noFill/>
                </a:ln>
                <a:effectLst/>
                <a:uLnTx/>
                <a:uFillTx/>
                <a:ea typeface="Arial Unicode MS" pitchFamily="34" charset="-128"/>
                <a:cs typeface="Arial Unicode MS" pitchFamily="34" charset="-128"/>
              </a:rPr>
              <a:t>Cloud</a:t>
            </a:r>
          </a:p>
        </p:txBody>
      </p:sp>
    </p:spTree>
    <p:extLst>
      <p:ext uri="{BB962C8B-B14F-4D97-AF65-F5344CB8AC3E}">
        <p14:creationId xmlns:p14="http://schemas.microsoft.com/office/powerpoint/2010/main" val="3821573632"/>
      </p:ext>
    </p:extLst>
  </p:cSld>
  <p:clrMapOvr>
    <a:masterClrMapping/>
  </p:clrMapOvr>
</p:sld>
</file>

<file path=ppt/theme/theme1.xml><?xml version="1.0" encoding="utf-8"?>
<a:theme xmlns:a="http://schemas.openxmlformats.org/drawingml/2006/main" name="1_Office Theme">
  <a:themeElements>
    <a:clrScheme name="Custom 42">
      <a:dk1>
        <a:srgbClr val="1D333F"/>
      </a:dk1>
      <a:lt1>
        <a:sysClr val="window" lastClr="FFFFFF"/>
      </a:lt1>
      <a:dk2>
        <a:srgbClr val="808080"/>
      </a:dk2>
      <a:lt2>
        <a:srgbClr val="EEECE1"/>
      </a:lt2>
      <a:accent1>
        <a:srgbClr val="7CC8C1"/>
      </a:accent1>
      <a:accent2>
        <a:srgbClr val="1D333F"/>
      </a:accent2>
      <a:accent3>
        <a:srgbClr val="FFCE1E"/>
      </a:accent3>
      <a:accent4>
        <a:srgbClr val="AFB1B4"/>
      </a:accent4>
      <a:accent5>
        <a:srgbClr val="EB4F4B"/>
      </a:accent5>
      <a:accent6>
        <a:srgbClr val="CBDDC1"/>
      </a:accent6>
      <a:hlink>
        <a:srgbClr val="7CC8C1"/>
      </a:hlink>
      <a:folHlink>
        <a:srgbClr val="EB4F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P_2015_16x9">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5_16x9.pptx" id="{5F0E35BB-9363-4F64-BEA2-B70C65D49640}" vid="{DF215BA7-692B-4843-BF39-AC44F52AD0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2599</TotalTime>
  <Words>557</Words>
  <Application>Microsoft Office PowerPoint</Application>
  <PresentationFormat>Widescreen</PresentationFormat>
  <Paragraphs>144</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Courier New</vt:lpstr>
      <vt:lpstr>Wingdings</vt:lpstr>
      <vt:lpstr>1_Office Theme</vt:lpstr>
      <vt:lpstr>SAP_2015_16x9</vt:lpstr>
      <vt:lpstr>LITECH business solutions   Order TO CASH DASHBOARD PACKAGE SALES PRESENTATION DECK</vt:lpstr>
      <vt:lpstr>Litech Order to Cash Dashboard – an SAP Qualified Package</vt:lpstr>
      <vt:lpstr>Customer Value Proposition</vt:lpstr>
      <vt:lpstr>Key Business Benefits</vt:lpstr>
      <vt:lpstr>Packaged Scope</vt:lpstr>
      <vt:lpstr>Solution Architecture Models</vt:lpstr>
      <vt:lpstr>Fixed Costs, Timelines and Deliverables</vt:lpstr>
      <vt:lpstr>High Level Delivery Approach : Co-creating the Deliverable</vt:lpstr>
      <vt:lpstr>High Level Data Flow</vt:lpstr>
    </vt:vector>
  </TitlesOfParts>
  <Company>SASOL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Naiker, Nersen (N)</dc:creator>
  <cp:lastModifiedBy>Helen Louw</cp:lastModifiedBy>
  <cp:revision>37</cp:revision>
  <cp:lastPrinted>2018-11-26T11:45:55Z</cp:lastPrinted>
  <dcterms:created xsi:type="dcterms:W3CDTF">2018-11-06T11:57:30Z</dcterms:created>
  <dcterms:modified xsi:type="dcterms:W3CDTF">2018-12-13T08:43:28Z</dcterms:modified>
</cp:coreProperties>
</file>